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1" r:id="rId4"/>
    <p:sldId id="292" r:id="rId5"/>
    <p:sldId id="293" r:id="rId6"/>
    <p:sldId id="294" r:id="rId7"/>
    <p:sldId id="328" r:id="rId8"/>
    <p:sldId id="329" r:id="rId9"/>
    <p:sldId id="302" r:id="rId10"/>
    <p:sldId id="303" r:id="rId11"/>
    <p:sldId id="305" r:id="rId12"/>
    <p:sldId id="306" r:id="rId13"/>
    <p:sldId id="307" r:id="rId14"/>
    <p:sldId id="308" r:id="rId15"/>
    <p:sldId id="309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310" r:id="rId24"/>
    <p:sldId id="330" r:id="rId25"/>
    <p:sldId id="331" r:id="rId26"/>
    <p:sldId id="313" r:id="rId27"/>
    <p:sldId id="314" r:id="rId28"/>
    <p:sldId id="315" r:id="rId29"/>
    <p:sldId id="286" r:id="rId30"/>
    <p:sldId id="316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pPr/>
              <a:t>10.04.2014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Bulanık Mantık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4149080"/>
            <a:ext cx="3152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4056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Üyelik fonksiyonu özellikleri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smtClean="0"/>
              <a:t>Bulanık kümelerde genellikle üyelik derecesi 1’e eşit olan en az 1 eleman bulunmaktadır. Bu tür bulanık kümelere normal bulanık küme denir</a:t>
            </a:r>
          </a:p>
          <a:p>
            <a:r>
              <a:rPr lang="tr-TR" dirty="0" smtClean="0"/>
              <a:t>Elamanların tümünün üyelik derecesi 1’den küçük ise bu tür bulanık kümelere normal olmayan bulanık kümde denir.</a:t>
            </a:r>
          </a:p>
          <a:p>
            <a:r>
              <a:rPr lang="tr-TR" dirty="0" smtClean="0"/>
              <a:t>Eğer bulanık kümenin en yüksek üyelik derecesi 1’den küçük ise; yani normal olmayan bulanık kümeyse, normal hale dönüştürülür. Bunun için, her bir üyelik derecesi en büyük üyelik derecesine bölünerek normal bulanık kümeler haline dönüştürülür.</a:t>
            </a:r>
            <a:endParaRPr lang="tr-T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Normal Bulanık Küme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Normal bulanık küme: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Normal olmayan bulanık küme</a:t>
            </a:r>
            <a:endParaRPr lang="tr-TR" dirty="0"/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pSp>
        <p:nvGrpSpPr>
          <p:cNvPr id="61441" name="Group 1"/>
          <p:cNvGrpSpPr>
            <a:grpSpLocks noChangeAspect="1"/>
          </p:cNvGrpSpPr>
          <p:nvPr/>
        </p:nvGrpSpPr>
        <p:grpSpPr bwMode="auto">
          <a:xfrm>
            <a:off x="3059832" y="2204864"/>
            <a:ext cx="2857500" cy="1485900"/>
            <a:chOff x="2198" y="6434"/>
            <a:chExt cx="3600" cy="1872"/>
          </a:xfrm>
        </p:grpSpPr>
        <p:sp>
          <p:nvSpPr>
            <p:cNvPr id="61450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198" y="6434"/>
              <a:ext cx="3600" cy="187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49" name="Line 9"/>
            <p:cNvSpPr>
              <a:spLocks noChangeShapeType="1"/>
            </p:cNvSpPr>
            <p:nvPr/>
          </p:nvSpPr>
          <p:spPr bwMode="auto">
            <a:xfrm>
              <a:off x="2630" y="8162"/>
              <a:ext cx="27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48" name="Line 8"/>
            <p:cNvSpPr>
              <a:spLocks noChangeShapeType="1"/>
            </p:cNvSpPr>
            <p:nvPr/>
          </p:nvSpPr>
          <p:spPr bwMode="auto">
            <a:xfrm flipV="1">
              <a:off x="3206" y="7154"/>
              <a:ext cx="576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47" name="Line 7"/>
            <p:cNvSpPr>
              <a:spLocks noChangeShapeType="1"/>
            </p:cNvSpPr>
            <p:nvPr/>
          </p:nvSpPr>
          <p:spPr bwMode="auto">
            <a:xfrm>
              <a:off x="3782" y="7154"/>
              <a:ext cx="864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46" name="Text Box 6"/>
            <p:cNvSpPr txBox="1">
              <a:spLocks noChangeArrowheads="1"/>
            </p:cNvSpPr>
            <p:nvPr/>
          </p:nvSpPr>
          <p:spPr bwMode="auto">
            <a:xfrm>
              <a:off x="2198" y="7010"/>
              <a:ext cx="288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1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45" name="Text Box 5"/>
            <p:cNvSpPr txBox="1">
              <a:spLocks noChangeArrowheads="1"/>
            </p:cNvSpPr>
            <p:nvPr/>
          </p:nvSpPr>
          <p:spPr bwMode="auto">
            <a:xfrm>
              <a:off x="5366" y="7874"/>
              <a:ext cx="432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X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44" name="Line 4"/>
            <p:cNvSpPr>
              <a:spLocks noChangeShapeType="1"/>
            </p:cNvSpPr>
            <p:nvPr/>
          </p:nvSpPr>
          <p:spPr bwMode="auto">
            <a:xfrm flipH="1">
              <a:off x="2630" y="7154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43" name="Text Box 3"/>
            <p:cNvSpPr txBox="1">
              <a:spLocks noChangeArrowheads="1"/>
            </p:cNvSpPr>
            <p:nvPr/>
          </p:nvSpPr>
          <p:spPr bwMode="auto">
            <a:xfrm>
              <a:off x="2486" y="6578"/>
              <a:ext cx="864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Ü(x)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42" name="Line 2"/>
            <p:cNvSpPr>
              <a:spLocks noChangeShapeType="1"/>
            </p:cNvSpPr>
            <p:nvPr/>
          </p:nvSpPr>
          <p:spPr bwMode="auto">
            <a:xfrm flipV="1">
              <a:off x="2630" y="6866"/>
              <a:ext cx="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</p:grpSp>
      <p:sp>
        <p:nvSpPr>
          <p:cNvPr id="61465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pSp>
        <p:nvGrpSpPr>
          <p:cNvPr id="61455" name="Group 15"/>
          <p:cNvGrpSpPr>
            <a:grpSpLocks noChangeAspect="1"/>
          </p:cNvGrpSpPr>
          <p:nvPr/>
        </p:nvGrpSpPr>
        <p:grpSpPr bwMode="auto">
          <a:xfrm>
            <a:off x="3059832" y="4725144"/>
            <a:ext cx="2857500" cy="1485900"/>
            <a:chOff x="2198" y="6434"/>
            <a:chExt cx="3600" cy="1872"/>
          </a:xfrm>
        </p:grpSpPr>
        <p:sp>
          <p:nvSpPr>
            <p:cNvPr id="61464" name="AutoShape 24"/>
            <p:cNvSpPr>
              <a:spLocks noChangeAspect="1" noChangeArrowheads="1" noTextEdit="1"/>
            </p:cNvSpPr>
            <p:nvPr/>
          </p:nvSpPr>
          <p:spPr bwMode="auto">
            <a:xfrm>
              <a:off x="2198" y="6434"/>
              <a:ext cx="3600" cy="187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63" name="Line 23"/>
            <p:cNvSpPr>
              <a:spLocks noChangeShapeType="1"/>
            </p:cNvSpPr>
            <p:nvPr/>
          </p:nvSpPr>
          <p:spPr bwMode="auto">
            <a:xfrm>
              <a:off x="2630" y="8162"/>
              <a:ext cx="27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62" name="Line 22"/>
            <p:cNvSpPr>
              <a:spLocks noChangeShapeType="1"/>
            </p:cNvSpPr>
            <p:nvPr/>
          </p:nvSpPr>
          <p:spPr bwMode="auto">
            <a:xfrm flipV="1">
              <a:off x="3206" y="7298"/>
              <a:ext cx="576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61" name="Line 21"/>
            <p:cNvSpPr>
              <a:spLocks noChangeShapeType="1"/>
            </p:cNvSpPr>
            <p:nvPr/>
          </p:nvSpPr>
          <p:spPr bwMode="auto">
            <a:xfrm>
              <a:off x="3782" y="7298"/>
              <a:ext cx="1008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60" name="Text Box 20"/>
            <p:cNvSpPr txBox="1">
              <a:spLocks noChangeArrowheads="1"/>
            </p:cNvSpPr>
            <p:nvPr/>
          </p:nvSpPr>
          <p:spPr bwMode="auto">
            <a:xfrm>
              <a:off x="2198" y="7010"/>
              <a:ext cx="288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1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59" name="Text Box 19"/>
            <p:cNvSpPr txBox="1">
              <a:spLocks noChangeArrowheads="1"/>
            </p:cNvSpPr>
            <p:nvPr/>
          </p:nvSpPr>
          <p:spPr bwMode="auto">
            <a:xfrm>
              <a:off x="5366" y="7874"/>
              <a:ext cx="432" cy="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X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58" name="Line 18"/>
            <p:cNvSpPr>
              <a:spLocks noChangeShapeType="1"/>
            </p:cNvSpPr>
            <p:nvPr/>
          </p:nvSpPr>
          <p:spPr bwMode="auto">
            <a:xfrm flipH="1">
              <a:off x="2630" y="7154"/>
              <a:ext cx="158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61457" name="Text Box 17"/>
            <p:cNvSpPr txBox="1">
              <a:spLocks noChangeArrowheads="1"/>
            </p:cNvSpPr>
            <p:nvPr/>
          </p:nvSpPr>
          <p:spPr bwMode="auto">
            <a:xfrm>
              <a:off x="2486" y="6578"/>
              <a:ext cx="864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Ü(x)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56" name="Line 16"/>
            <p:cNvSpPr>
              <a:spLocks noChangeShapeType="1"/>
            </p:cNvSpPr>
            <p:nvPr/>
          </p:nvSpPr>
          <p:spPr bwMode="auto">
            <a:xfrm flipV="1">
              <a:off x="2630" y="6866"/>
              <a:ext cx="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Dilsel Değişken (</a:t>
            </a:r>
            <a:r>
              <a:rPr lang="tr-TR" dirty="0" err="1" smtClean="0"/>
              <a:t>Linquistic</a:t>
            </a:r>
            <a:r>
              <a:rPr lang="tr-TR" dirty="0" smtClean="0"/>
              <a:t> </a:t>
            </a:r>
            <a:r>
              <a:rPr lang="tr-TR" dirty="0" err="1" smtClean="0"/>
              <a:t>Variable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800" dirty="0" smtClean="0"/>
              <a:t>Bulanık kümeleri tanımlamada kullanılan Dilsel Değişken (</a:t>
            </a:r>
            <a:r>
              <a:rPr lang="tr-TR" sz="1800" dirty="0" err="1" smtClean="0"/>
              <a:t>Linquistic</a:t>
            </a:r>
            <a:r>
              <a:rPr lang="tr-TR" sz="1800" dirty="0" smtClean="0"/>
              <a:t> </a:t>
            </a:r>
            <a:r>
              <a:rPr lang="tr-TR" sz="1800" dirty="0" err="1" smtClean="0"/>
              <a:t>Variable</a:t>
            </a:r>
            <a:r>
              <a:rPr lang="tr-TR" sz="1800" dirty="0" smtClean="0"/>
              <a:t>) kavramı ilk kez </a:t>
            </a:r>
            <a:r>
              <a:rPr lang="tr-TR" sz="1800" dirty="0" err="1" smtClean="0"/>
              <a:t>Zadeh'in</a:t>
            </a:r>
            <a:r>
              <a:rPr lang="tr-TR" sz="1800" dirty="0" smtClean="0"/>
              <a:t> 1973' </a:t>
            </a:r>
            <a:r>
              <a:rPr lang="tr-TR" sz="1800" dirty="0" err="1" smtClean="0"/>
              <a:t>te</a:t>
            </a:r>
            <a:r>
              <a:rPr lang="tr-TR" sz="1800" dirty="0" smtClean="0"/>
              <a:t> IEEE Trans. on </a:t>
            </a:r>
            <a:r>
              <a:rPr lang="tr-TR" sz="1800" dirty="0" err="1" smtClean="0"/>
              <a:t>Systems</a:t>
            </a:r>
            <a:r>
              <a:rPr lang="tr-TR" sz="1800" dirty="0" smtClean="0"/>
              <a:t> ve.</a:t>
            </a:r>
            <a:r>
              <a:rPr lang="tr-TR" sz="1800" dirty="0" err="1" smtClean="0"/>
              <a:t>Man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Cybernetics</a:t>
            </a:r>
            <a:r>
              <a:rPr lang="tr-TR" sz="1800" dirty="0" smtClean="0"/>
              <a:t>' de yayımlanan makalesinde ortaya atılmıştır.</a:t>
            </a:r>
          </a:p>
          <a:p>
            <a:r>
              <a:rPr lang="tr-TR" sz="1800" dirty="0" smtClean="0"/>
              <a:t>Dilsel değişkenlerin değeri -sayılar değil- kelimeler veya cümleler olabilir.</a:t>
            </a:r>
          </a:p>
          <a:p>
            <a:r>
              <a:rPr lang="tr-TR" sz="1800" dirty="0" smtClean="0"/>
              <a:t>Bulanık değerler:			Bileşik bulanık değerler</a:t>
            </a:r>
            <a:endParaRPr lang="tr-TR" sz="1800" dirty="0"/>
          </a:p>
        </p:txBody>
      </p:sp>
      <p:graphicFrame>
        <p:nvGraphicFramePr>
          <p:cNvPr id="4" name="3 Tablo"/>
          <p:cNvGraphicFramePr>
            <a:graphicFrameLocks noGrp="1"/>
          </p:cNvGraphicFramePr>
          <p:nvPr/>
        </p:nvGraphicFramePr>
        <p:xfrm>
          <a:off x="1331640" y="3284984"/>
          <a:ext cx="1859280" cy="2194560"/>
        </p:xfrm>
        <a:graphic>
          <a:graphicData uri="http://schemas.openxmlformats.org/drawingml/2006/table">
            <a:tbl>
              <a:tblPr/>
              <a:tblGrid>
                <a:gridCol w="18592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Times New Roman"/>
                          <a:ea typeface="Times New Roman"/>
                          <a:cs typeface="Times New Roman"/>
                        </a:rPr>
                        <a:t> Düşük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Ortak 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Yüksek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Çok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Biraz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Birkaç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Civarında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Times New Roman"/>
                          <a:ea typeface="Times New Roman"/>
                          <a:cs typeface="Times New Roman"/>
                        </a:rPr>
                        <a:t>Büyük miktarda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4 Tablo"/>
          <p:cNvGraphicFramePr>
            <a:graphicFrameLocks noGrp="1"/>
          </p:cNvGraphicFramePr>
          <p:nvPr/>
        </p:nvGraphicFramePr>
        <p:xfrm>
          <a:off x="5148064" y="3284984"/>
          <a:ext cx="1874520" cy="1371600"/>
        </p:xfrm>
        <a:graphic>
          <a:graphicData uri="http://schemas.openxmlformats.org/drawingml/2006/table">
            <a:tbl>
              <a:tblPr/>
              <a:tblGrid>
                <a:gridCol w="187452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Çok düşük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Çok veya az düşük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Çok düşük değil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Times New Roman"/>
                          <a:ea typeface="Times New Roman"/>
                          <a:cs typeface="Times New Roman"/>
                        </a:rPr>
                        <a:t>Çok yüksek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Times New Roman"/>
                          <a:ea typeface="Times New Roman"/>
                          <a:cs typeface="Times New Roman"/>
                        </a:rPr>
                        <a:t>Az yüksek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T(BOY) = {Kısa, Orta, Uzun}</a:t>
            </a:r>
            <a:endParaRPr lang="tr-TR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4537" y="2658269"/>
            <a:ext cx="51149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Bulanık Denetim Sistemleri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 smtClean="0"/>
              <a:t>Bulanık denetim sistemleri, bulanık mantık metotlarıyla tanımlanan kural-tabanlı sistemlerdir. </a:t>
            </a:r>
          </a:p>
          <a:p>
            <a:r>
              <a:rPr lang="tr-TR" dirty="0" smtClean="0"/>
              <a:t>Buradaki kural-tabanı, insanın tecrübe ve sezgilerine, denetlenen nesnenin (veya sistemin) pratik ve teorik davranışının anlaşılmasına dayalı olarak oluşturulur. </a:t>
            </a:r>
          </a:p>
          <a:p>
            <a:r>
              <a:rPr lang="tr-TR" dirty="0" smtClean="0"/>
              <a:t>Bulanık denetimi özel ve farklı kılan, bir analitik tanıma ihtiyaç duyulmamasıdır. </a:t>
            </a:r>
          </a:p>
          <a:p>
            <a:r>
              <a:rPr lang="tr-TR" dirty="0" smtClean="0"/>
              <a:t>Buradaki kurallar EĞER....O HALDE (IF .... THEN) şeklindeki önermelerden oluşmaktadır. EĞER A O HALDE B şeklindeki bulanık koşullu bir ifadede A ve B bulanık anlamlar taşırlar. </a:t>
            </a:r>
          </a:p>
          <a:p>
            <a:r>
              <a:rPr lang="tr-TR" dirty="0" smtClean="0"/>
              <a:t>Örneğin: </a:t>
            </a:r>
          </a:p>
          <a:p>
            <a:pPr lvl="1"/>
            <a:r>
              <a:rPr lang="tr-TR" dirty="0" smtClean="0"/>
              <a:t>EĞER (Hava soğuk ise) O HALDE (Suyun ısısını yüksek seviyeye getir)</a:t>
            </a:r>
            <a:endParaRPr lang="tr-T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Bulanık Denetim Sistemi</a:t>
            </a:r>
            <a:endParaRPr lang="tr-TR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612" y="2315369"/>
            <a:ext cx="39147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Bulanık Denetim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Bulanık bir sistem aşağıdaki temel adımlardan oluşur:</a:t>
            </a:r>
          </a:p>
          <a:p>
            <a:pPr lvl="1"/>
            <a:r>
              <a:rPr lang="tr-TR" dirty="0" smtClean="0"/>
              <a:t>Bulanıklaştırma</a:t>
            </a:r>
          </a:p>
          <a:p>
            <a:pPr lvl="1"/>
            <a:r>
              <a:rPr lang="tr-TR" dirty="0" smtClean="0"/>
              <a:t>Kural tabanı işletme</a:t>
            </a:r>
          </a:p>
          <a:p>
            <a:pPr lvl="1"/>
            <a:r>
              <a:rPr lang="tr-TR" dirty="0" smtClean="0"/>
              <a:t>Durulaştırma</a:t>
            </a:r>
          </a:p>
          <a:p>
            <a:pPr lvl="1"/>
            <a:r>
              <a:rPr lang="tr-TR" dirty="0" smtClean="0"/>
              <a:t>Denetlenen sistem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247227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Bulanıklaştırıcı</a:t>
            </a:r>
            <a:r>
              <a:rPr lang="tr-TR" dirty="0" smtClean="0"/>
              <a:t> (</a:t>
            </a:r>
            <a:r>
              <a:rPr lang="tr-TR" dirty="0" err="1" smtClean="0"/>
              <a:t>fuzzifier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Kendisine uygulanan keskin girişleri bulanıklaştırır.</a:t>
            </a:r>
          </a:p>
          <a:p>
            <a:r>
              <a:rPr lang="tr-TR" sz="2400" dirty="0" smtClean="0"/>
              <a:t>Bulanıklaştırıcı çıkışları: üyelik fonksiyonları değerleri </a:t>
            </a:r>
          </a:p>
          <a:p>
            <a:r>
              <a:rPr lang="tr-TR" sz="2400" dirty="0" smtClean="0"/>
              <a:t>Bu değerler bulanık kural işletme ünitesine gönderilir.</a:t>
            </a:r>
          </a:p>
          <a:p>
            <a:r>
              <a:rPr lang="tr-TR" sz="2400" dirty="0" smtClean="0"/>
              <a:t>Burada NB, NO, SS, PO ve PB sırasıyla negatif büyük, negatif orta, sıfır, pozitif orta ve pozitif büyük bulanık ifadeleridir.</a:t>
            </a:r>
          </a:p>
          <a:p>
            <a:endParaRPr lang="tr-TR" sz="2400" dirty="0" smtClean="0"/>
          </a:p>
          <a:p>
            <a:endParaRPr lang="tr-T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33800"/>
            <a:ext cx="5876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4743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Kural işletme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smtClean="0"/>
              <a:t>X ve y keskin girişlerinin bulanık üyelik dereceleri bu adımda </a:t>
            </a:r>
            <a:r>
              <a:rPr lang="tr-TR" dirty="0" err="1" smtClean="0"/>
              <a:t>if</a:t>
            </a:r>
            <a:r>
              <a:rPr lang="tr-TR" dirty="0" smtClean="0"/>
              <a:t>..</a:t>
            </a:r>
            <a:r>
              <a:rPr lang="tr-TR" dirty="0" err="1" smtClean="0"/>
              <a:t>then</a:t>
            </a:r>
            <a:r>
              <a:rPr lang="tr-TR" dirty="0" smtClean="0"/>
              <a:t>..else işlemlerine tabi tutulur.</a:t>
            </a:r>
          </a:p>
          <a:p>
            <a:r>
              <a:rPr lang="tr-TR" dirty="0" smtClean="0"/>
              <a:t>Bu işlemin sonucunda </a:t>
            </a:r>
            <a:r>
              <a:rPr lang="tr-TR" dirty="0" err="1" smtClean="0"/>
              <a:t>durulaştırıcıya</a:t>
            </a:r>
            <a:r>
              <a:rPr lang="tr-TR" dirty="0" smtClean="0"/>
              <a:t> gönderilmek üzere bulanık çıkış elde edilir.</a:t>
            </a:r>
          </a:p>
          <a:p>
            <a:r>
              <a:rPr lang="tr-TR" dirty="0" err="1"/>
              <a:t>Bulanıklaştırıcıdan</a:t>
            </a:r>
            <a:r>
              <a:rPr lang="tr-TR" dirty="0"/>
              <a:t> gelen üyelik fonksiyonları burada depolanmış halde </a:t>
            </a:r>
            <a:r>
              <a:rPr lang="tr-TR" dirty="0" smtClean="0"/>
              <a:t>bulunan kural tabanına </a:t>
            </a:r>
            <a:r>
              <a:rPr lang="tr-TR" dirty="0"/>
              <a:t>dayalı </a:t>
            </a:r>
            <a:r>
              <a:rPr lang="tr-TR" dirty="0" smtClean="0"/>
              <a:t>kurallar </a:t>
            </a:r>
            <a:r>
              <a:rPr lang="tr-TR" dirty="0"/>
              <a:t>ile birlikte kullanılarak bulanık bir sonuç elde edilir.</a:t>
            </a:r>
          </a:p>
          <a:p>
            <a:r>
              <a:rPr lang="tr-TR" dirty="0"/>
              <a:t>Kullanılan </a:t>
            </a:r>
            <a:r>
              <a:rPr lang="tr-TR" i="1" dirty="0"/>
              <a:t>Bilgi tabanı </a:t>
            </a:r>
            <a:r>
              <a:rPr lang="tr-TR" dirty="0"/>
              <a:t>(</a:t>
            </a:r>
            <a:r>
              <a:rPr lang="tr-TR" dirty="0" err="1"/>
              <a:t>knowledge-base</a:t>
            </a:r>
            <a:r>
              <a:rPr lang="tr-TR" dirty="0"/>
              <a:t>) denetlenecek sistemle ilgili bilgilerin toplandığı bir </a:t>
            </a:r>
            <a:r>
              <a:rPr lang="tr-TR" dirty="0" smtClean="0"/>
              <a:t>veri kümesidir.</a:t>
            </a:r>
          </a:p>
          <a:p>
            <a:r>
              <a:rPr lang="tr-TR" dirty="0" smtClean="0"/>
              <a:t>Burada </a:t>
            </a:r>
            <a:r>
              <a:rPr lang="tr-TR" dirty="0"/>
              <a:t>sistemle ilgili bilgiler sistem giriş ve </a:t>
            </a:r>
            <a:r>
              <a:rPr lang="tr-TR" dirty="0" smtClean="0"/>
              <a:t>çıkışını </a:t>
            </a:r>
            <a:r>
              <a:rPr lang="tr-TR" dirty="0" err="1" smtClean="0"/>
              <a:t>if</a:t>
            </a:r>
            <a:r>
              <a:rPr lang="tr-TR" dirty="0" smtClean="0"/>
              <a:t>-else </a:t>
            </a:r>
            <a:r>
              <a:rPr lang="tr-TR" dirty="0" err="1" smtClean="0"/>
              <a:t>çümleleri</a:t>
            </a:r>
            <a:r>
              <a:rPr lang="tr-TR" dirty="0" smtClean="0"/>
              <a:t> ile bağlar.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77037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Kural İşletme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556792"/>
            <a:ext cx="62293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453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Bulanık Kümeler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1965 </a:t>
            </a:r>
            <a:r>
              <a:rPr lang="en-US" sz="2000" dirty="0" err="1" smtClean="0"/>
              <a:t>yılında</a:t>
            </a:r>
            <a:r>
              <a:rPr lang="en-US" sz="2000" dirty="0" smtClean="0"/>
              <a:t> University of California Berkeley</a:t>
            </a:r>
            <a:r>
              <a:rPr lang="tr-TR" sz="2000" dirty="0" smtClean="0"/>
              <a:t>,</a:t>
            </a:r>
            <a:r>
              <a:rPr lang="en-US" sz="2000" dirty="0" smtClean="0"/>
              <a:t> Prof </a:t>
            </a:r>
            <a:r>
              <a:rPr lang="en-US" sz="2000" dirty="0" err="1" smtClean="0"/>
              <a:t>Lotfi</a:t>
            </a:r>
            <a:r>
              <a:rPr lang="en-US" sz="2000" dirty="0" smtClean="0"/>
              <a:t> </a:t>
            </a:r>
            <a:r>
              <a:rPr lang="en-US" sz="2000" dirty="0" err="1" smtClean="0"/>
              <a:t>Zadeh</a:t>
            </a:r>
            <a:r>
              <a:rPr lang="en-US" sz="2000" dirty="0" smtClean="0"/>
              <a:t> </a:t>
            </a:r>
            <a:r>
              <a:rPr lang="en-US" sz="2000" dirty="0" err="1" smtClean="0"/>
              <a:t>tarafından</a:t>
            </a:r>
            <a:r>
              <a:rPr lang="en-US" sz="2000" dirty="0" smtClean="0"/>
              <a:t> </a:t>
            </a:r>
            <a:r>
              <a:rPr lang="en-US" sz="2000" dirty="0" err="1" smtClean="0"/>
              <a:t>geliştiril</a:t>
            </a:r>
            <a:r>
              <a:rPr lang="tr-TR" sz="2000" dirty="0" err="1" smtClean="0"/>
              <a:t>miştir</a:t>
            </a:r>
            <a:r>
              <a:rPr lang="tr-TR" sz="2000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2000" dirty="0" smtClean="0"/>
              <a:t>G</a:t>
            </a:r>
            <a:r>
              <a:rPr lang="en-US" sz="2000" dirty="0" err="1" smtClean="0"/>
              <a:t>eleneksel</a:t>
            </a:r>
            <a:r>
              <a:rPr lang="en-US" sz="2000" dirty="0" smtClean="0"/>
              <a:t> </a:t>
            </a:r>
            <a:r>
              <a:rPr lang="en-US" sz="2000" dirty="0" err="1" smtClean="0"/>
              <a:t>küme</a:t>
            </a:r>
            <a:r>
              <a:rPr lang="en-US" sz="2000" dirty="0" smtClean="0"/>
              <a:t> </a:t>
            </a:r>
            <a:r>
              <a:rPr lang="en-US" sz="2000" dirty="0" err="1" smtClean="0"/>
              <a:t>teorisi</a:t>
            </a:r>
            <a:r>
              <a:rPr lang="en-US" sz="2000" dirty="0" smtClean="0"/>
              <a:t>: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nesne</a:t>
            </a:r>
            <a:r>
              <a:rPr lang="en-US" sz="2000" dirty="0" smtClean="0"/>
              <a:t> </a:t>
            </a:r>
            <a:r>
              <a:rPr lang="tr-TR" sz="2000" dirty="0" smtClean="0"/>
              <a:t>bir kümeye dahildir yada değildir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 err="1" smtClean="0"/>
              <a:t>Bulanık</a:t>
            </a:r>
            <a:r>
              <a:rPr lang="en-US" sz="2000" dirty="0" smtClean="0"/>
              <a:t> </a:t>
            </a:r>
            <a:r>
              <a:rPr lang="en-US" sz="2000" dirty="0" err="1" smtClean="0"/>
              <a:t>küme</a:t>
            </a:r>
            <a:r>
              <a:rPr lang="en-US" sz="2000" dirty="0" smtClean="0"/>
              <a:t> </a:t>
            </a:r>
            <a:r>
              <a:rPr lang="en-US" sz="2000" dirty="0" err="1" smtClean="0"/>
              <a:t>teorisi</a:t>
            </a:r>
            <a:r>
              <a:rPr lang="en-US" sz="2000" dirty="0" smtClean="0"/>
              <a:t>: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nesne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tr-TR" sz="2000" dirty="0" smtClean="0"/>
              <a:t>kümeye </a:t>
            </a:r>
            <a:r>
              <a:rPr lang="en-US" sz="2000" dirty="0" smtClean="0"/>
              <a:t>"</a:t>
            </a:r>
            <a:r>
              <a:rPr lang="en-US" sz="2000" dirty="0" err="1" smtClean="0"/>
              <a:t>kısmen</a:t>
            </a:r>
            <a:r>
              <a:rPr lang="en-US" sz="2000" dirty="0" smtClean="0"/>
              <a:t> </a:t>
            </a:r>
            <a:r>
              <a:rPr lang="en-US" sz="2000" dirty="0" err="1" smtClean="0"/>
              <a:t>ait</a:t>
            </a:r>
            <a:r>
              <a:rPr lang="en-US" sz="2000" dirty="0" smtClean="0"/>
              <a:t>" </a:t>
            </a:r>
            <a:r>
              <a:rPr lang="en-US" sz="2000" dirty="0" err="1" smtClean="0"/>
              <a:t>olabilir</a:t>
            </a:r>
            <a:endParaRPr lang="tr-TR" sz="20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 err="1" smtClean="0"/>
              <a:t>Örnek</a:t>
            </a:r>
            <a:r>
              <a:rPr lang="en-US" sz="2000" dirty="0" smtClean="0"/>
              <a:t>: </a:t>
            </a:r>
            <a:r>
              <a:rPr lang="en-US" sz="2000" dirty="0" err="1" smtClean="0"/>
              <a:t>Uzun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Kısa</a:t>
            </a:r>
            <a:r>
              <a:rPr lang="en-US" sz="2000" dirty="0" smtClean="0"/>
              <a:t>: </a:t>
            </a:r>
            <a:r>
              <a:rPr lang="en-US" sz="2000" dirty="0" err="1" smtClean="0"/>
              <a:t>iki</a:t>
            </a:r>
            <a:r>
              <a:rPr lang="en-US" sz="2000" dirty="0" smtClean="0"/>
              <a:t> </a:t>
            </a:r>
            <a:r>
              <a:rPr lang="en-US" sz="2000" dirty="0" err="1" smtClean="0"/>
              <a:t>takım</a:t>
            </a:r>
            <a:r>
              <a:rPr lang="en-US" sz="2000" dirty="0" smtClean="0"/>
              <a:t> </a:t>
            </a:r>
            <a:r>
              <a:rPr lang="en-US" sz="2000" dirty="0" err="1" smtClean="0"/>
              <a:t>insanları</a:t>
            </a:r>
            <a:r>
              <a:rPr lang="en-US" sz="2000" dirty="0" smtClean="0"/>
              <a:t> </a:t>
            </a:r>
            <a:r>
              <a:rPr lang="en-US" sz="2000" dirty="0" err="1" smtClean="0"/>
              <a:t>sınıflandırmak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tr-TR" sz="2000" dirty="0" smtClean="0"/>
              <a:t> kümeler olsun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2000" dirty="0" smtClean="0"/>
              <a:t>Orta uzunlukta olan biri hem uzun hem de kısa kümesine kısmen üye olabilir.</a:t>
            </a:r>
          </a:p>
          <a:p>
            <a:r>
              <a:rPr lang="tr-TR" sz="2000" dirty="0" smtClean="0"/>
              <a:t>Bulanık küme teorisi</a:t>
            </a:r>
          </a:p>
          <a:p>
            <a:pPr>
              <a:buNone/>
            </a:pPr>
            <a:r>
              <a:rPr lang="tr-TR" sz="2000" dirty="0" smtClean="0"/>
              <a:t>		– Bir nesne belirli derecede bir kümenin içindedir.</a:t>
            </a:r>
          </a:p>
          <a:p>
            <a:pPr>
              <a:buNone/>
            </a:pPr>
            <a:r>
              <a:rPr lang="tr-TR" sz="2000" dirty="0" smtClean="0"/>
              <a:t>		– 1.0 =&gt; Kümenin içindedir.</a:t>
            </a:r>
          </a:p>
          <a:p>
            <a:pPr>
              <a:buNone/>
            </a:pPr>
            <a:r>
              <a:rPr lang="tr-TR" sz="2000" dirty="0" smtClean="0"/>
              <a:t>		– 0.0 =&gt; Kümenin içinde değildir.</a:t>
            </a:r>
          </a:p>
          <a:p>
            <a:pPr>
              <a:buNone/>
            </a:pPr>
            <a:r>
              <a:rPr lang="tr-TR" sz="2000" dirty="0" smtClean="0"/>
              <a:t>		– 0.0 &lt; nesne &lt; 1.0 =&gt; Kümenin kısmen içindedir.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Kural İşletme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kural işletilir ve her kural için bir </a:t>
            </a:r>
            <a:r>
              <a:rPr lang="el-GR" sz="2400" dirty="0" smtClean="0"/>
              <a:t>μ</a:t>
            </a:r>
            <a:r>
              <a:rPr lang="tr-TR" sz="2400" dirty="0" smtClean="0"/>
              <a:t>(z) çıkışı elde edilir</a:t>
            </a:r>
          </a:p>
          <a:p>
            <a:r>
              <a:rPr lang="tr-TR" sz="2400" dirty="0" smtClean="0"/>
              <a:t>Elde edilen 4 bulanık çıkış durulaştırma ünitesinde keskin sayılara dönüştürülecektir.</a:t>
            </a:r>
          </a:p>
          <a:p>
            <a:endParaRPr lang="tr-TR" sz="2400" dirty="0"/>
          </a:p>
          <a:p>
            <a:endParaRPr lang="tr-TR" sz="2400" dirty="0" smtClean="0"/>
          </a:p>
          <a:p>
            <a:endParaRPr lang="tr-TR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49625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2064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Kural İşletme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x ve y girişlerinin kendilerine ait </a:t>
            </a:r>
            <a:endParaRPr lang="tr-TR" dirty="0" smtClean="0"/>
          </a:p>
          <a:p>
            <a:pPr lvl="1"/>
            <a:r>
              <a:rPr lang="tr-TR" dirty="0" smtClean="0"/>
              <a:t>NB</a:t>
            </a:r>
            <a:r>
              <a:rPr lang="tr-TR" dirty="0"/>
              <a:t>, NO, SS, </a:t>
            </a:r>
            <a:r>
              <a:rPr lang="tr-TR" dirty="0" smtClean="0"/>
              <a:t>PO ve </a:t>
            </a:r>
            <a:r>
              <a:rPr lang="tr-TR" dirty="0"/>
              <a:t>PB bulanık kümelerinde aldıkları üyelik değerlerine göre </a:t>
            </a:r>
            <a:endParaRPr lang="tr-TR" dirty="0" smtClean="0"/>
          </a:p>
          <a:p>
            <a:r>
              <a:rPr lang="tr-TR" dirty="0" smtClean="0"/>
              <a:t>z </a:t>
            </a:r>
            <a:r>
              <a:rPr lang="tr-TR" dirty="0"/>
              <a:t>çıkışının da kendisine ait </a:t>
            </a:r>
            <a:endParaRPr lang="tr-TR" dirty="0" smtClean="0"/>
          </a:p>
          <a:p>
            <a:pPr lvl="1"/>
            <a:r>
              <a:rPr lang="tr-TR" dirty="0" err="1" smtClean="0"/>
              <a:t>NBz</a:t>
            </a:r>
            <a:r>
              <a:rPr lang="tr-TR" dirty="0"/>
              <a:t>, </a:t>
            </a:r>
            <a:r>
              <a:rPr lang="tr-TR" dirty="0" err="1" smtClean="0"/>
              <a:t>NOz</a:t>
            </a:r>
            <a:r>
              <a:rPr lang="tr-TR" dirty="0" smtClean="0"/>
              <a:t>, </a:t>
            </a:r>
            <a:r>
              <a:rPr lang="tr-TR" dirty="0" err="1" smtClean="0"/>
              <a:t>SSz</a:t>
            </a:r>
            <a:r>
              <a:rPr lang="tr-TR" dirty="0"/>
              <a:t>, </a:t>
            </a:r>
            <a:r>
              <a:rPr lang="tr-TR" dirty="0" err="1"/>
              <a:t>POz</a:t>
            </a:r>
            <a:r>
              <a:rPr lang="tr-TR" dirty="0"/>
              <a:t> ve </a:t>
            </a:r>
            <a:r>
              <a:rPr lang="tr-TR" dirty="0" err="1"/>
              <a:t>PBz</a:t>
            </a:r>
            <a:r>
              <a:rPr lang="tr-TR" dirty="0"/>
              <a:t> kümelerinde üyeliğe </a:t>
            </a:r>
            <a:r>
              <a:rPr lang="tr-TR" dirty="0" smtClean="0"/>
              <a:t>sahipler.</a:t>
            </a:r>
          </a:p>
          <a:p>
            <a:r>
              <a:rPr lang="es-ES" dirty="0"/>
              <a:t>x ve y nin durumuna göre z nin </a:t>
            </a:r>
            <a:r>
              <a:rPr lang="es-ES" dirty="0" smtClean="0"/>
              <a:t>alacağı</a:t>
            </a:r>
            <a:r>
              <a:rPr lang="tr-TR" dirty="0" smtClean="0"/>
              <a:t> değere </a:t>
            </a:r>
            <a:r>
              <a:rPr lang="tr-TR" dirty="0"/>
              <a:t>karar verirken uzman görüşüne </a:t>
            </a:r>
            <a:r>
              <a:rPr lang="tr-TR" dirty="0" smtClean="0"/>
              <a:t>başvurulur.</a:t>
            </a:r>
          </a:p>
          <a:p>
            <a:r>
              <a:rPr lang="tr-TR" dirty="0" smtClean="0"/>
              <a:t>kuralların </a:t>
            </a:r>
            <a:r>
              <a:rPr lang="tr-TR" dirty="0"/>
              <a:t>oluşturduğu tablolara </a:t>
            </a:r>
            <a:r>
              <a:rPr lang="tr-TR" i="1" dirty="0"/>
              <a:t>bilgi tabanı </a:t>
            </a:r>
            <a:r>
              <a:rPr lang="tr-TR" dirty="0"/>
              <a:t>(</a:t>
            </a:r>
            <a:r>
              <a:rPr lang="tr-TR" dirty="0" err="1"/>
              <a:t>knowledge-base</a:t>
            </a:r>
            <a:r>
              <a:rPr lang="tr-TR" dirty="0"/>
              <a:t>) </a:t>
            </a:r>
            <a:r>
              <a:rPr lang="tr-TR" dirty="0" smtClean="0"/>
              <a:t>adı verilir.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395781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Kural işetme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Bulanık kurallar:</a:t>
            </a:r>
          </a:p>
          <a:p>
            <a:pPr marL="0" indent="0">
              <a:buNone/>
            </a:pPr>
            <a:endParaRPr lang="tr-TR" sz="2400" dirty="0"/>
          </a:p>
          <a:p>
            <a:endParaRPr lang="tr-TR" sz="2400" dirty="0" smtClean="0"/>
          </a:p>
          <a:p>
            <a:r>
              <a:rPr lang="tr-TR" sz="2400" dirty="0" smtClean="0"/>
              <a:t>X ve Y uzayları arasındaki bulanık ilişki</a:t>
            </a:r>
          </a:p>
          <a:p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 smtClean="0"/>
              <a:t>kısaca</a:t>
            </a:r>
            <a:endParaRPr lang="tr-TR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21" y="1700808"/>
            <a:ext cx="38004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49141"/>
            <a:ext cx="31718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51" y="4365104"/>
            <a:ext cx="1657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58" y="4365104"/>
            <a:ext cx="9239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5" y="5178402"/>
            <a:ext cx="39909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22" y="5258764"/>
            <a:ext cx="32766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2641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Bulanık çıkartım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Giriş değerlerinin bulanıklaştırılması ve kuralların uygulanmasından sonra yapılan, çıkarımda bulunmaktır.</a:t>
            </a:r>
          </a:p>
          <a:p>
            <a:pPr lvl="0"/>
            <a:r>
              <a:rPr lang="tr-TR" dirty="0" err="1" smtClean="0"/>
              <a:t>Max</a:t>
            </a:r>
            <a:r>
              <a:rPr lang="tr-TR" dirty="0" smtClean="0"/>
              <a:t>-</a:t>
            </a:r>
            <a:r>
              <a:rPr lang="tr-TR" dirty="0" err="1" smtClean="0"/>
              <a:t>min</a:t>
            </a:r>
            <a:r>
              <a:rPr lang="tr-TR" dirty="0" smtClean="0"/>
              <a:t> çıkarım yöntemi : </a:t>
            </a:r>
            <a:r>
              <a:rPr lang="tr-TR" dirty="0" err="1" smtClean="0"/>
              <a:t>Mamdani</a:t>
            </a:r>
            <a:r>
              <a:rPr lang="tr-TR" dirty="0" smtClean="0"/>
              <a:t> çıkarımı olarak da anılan bu yöntemde, çıkıştaki bulanık küme girişteki kümelerin VE (MIN) işlemine tabi tutulması sonucunda elde edilir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Max</a:t>
            </a:r>
            <a:r>
              <a:rPr lang="tr-TR" dirty="0" smtClean="0"/>
              <a:t>-</a:t>
            </a:r>
            <a:r>
              <a:rPr lang="tr-TR" dirty="0" err="1" smtClean="0"/>
              <a:t>min</a:t>
            </a:r>
            <a:r>
              <a:rPr lang="tr-TR" dirty="0" smtClean="0"/>
              <a:t> </a:t>
            </a:r>
            <a:r>
              <a:rPr lang="tr-TR" dirty="0" smtClean="0"/>
              <a:t>çıkarım (</a:t>
            </a:r>
            <a:r>
              <a:rPr lang="tr-TR" dirty="0" err="1" smtClean="0"/>
              <a:t>Mamdani’s</a:t>
            </a:r>
            <a:r>
              <a:rPr lang="tr-TR" dirty="0" smtClean="0"/>
              <a:t> </a:t>
            </a:r>
            <a:r>
              <a:rPr lang="tr-TR" dirty="0" err="1" smtClean="0"/>
              <a:t>Method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661860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Max</a:t>
            </a:r>
            <a:r>
              <a:rPr lang="tr-TR" dirty="0" smtClean="0"/>
              <a:t>-</a:t>
            </a:r>
            <a:r>
              <a:rPr lang="tr-TR" dirty="0" err="1" smtClean="0"/>
              <a:t>min</a:t>
            </a:r>
            <a:r>
              <a:rPr lang="tr-TR" dirty="0" smtClean="0"/>
              <a:t> çıkarım (</a:t>
            </a:r>
            <a:r>
              <a:rPr lang="tr-TR" dirty="0" err="1" smtClean="0"/>
              <a:t>Mamdani’s</a:t>
            </a:r>
            <a:r>
              <a:rPr lang="tr-TR" dirty="0" smtClean="0"/>
              <a:t> </a:t>
            </a:r>
            <a:r>
              <a:rPr lang="tr-TR" dirty="0" err="1" smtClean="0"/>
              <a:t>Method</a:t>
            </a:r>
            <a:r>
              <a:rPr lang="tr-TR" dirty="0" smtClean="0"/>
              <a:t>)</a:t>
            </a:r>
            <a:endParaRPr lang="tr-TR" dirty="0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475" y="1600200"/>
            <a:ext cx="557104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Bir seradaki bitkilerin günlük sulama miktarı, bulanık mantık yardımıyla belirlenecektir. Burada hava sıcaklığı ve toprağın nemi ölçülerek su miktarı tespiti yapılacaktır.</a:t>
            </a:r>
          </a:p>
          <a:p>
            <a:r>
              <a:rPr lang="tr-TR" dirty="0" smtClean="0"/>
              <a:t>Sistemde giriş değişkenleri Sıcaklık ve Nem, çıkış değişkeni ise Su miktarı dır. Bu değişkenlerin alabileceği dilsel değerler:</a:t>
            </a:r>
          </a:p>
          <a:p>
            <a:pPr lvl="1"/>
            <a:r>
              <a:rPr lang="tr-TR" dirty="0" smtClean="0"/>
              <a:t>D(Sıcaklık)={Çok düşük, Düşük, Orta, Sıcak, Çok sıcak }</a:t>
            </a:r>
          </a:p>
          <a:p>
            <a:pPr lvl="1"/>
            <a:r>
              <a:rPr lang="tr-TR" dirty="0" smtClean="0"/>
              <a:t>D(Nem)={Az, Orta, Çok }</a:t>
            </a:r>
          </a:p>
          <a:p>
            <a:pPr lvl="1"/>
            <a:r>
              <a:rPr lang="tr-TR" dirty="0" smtClean="0"/>
              <a:t>D(Su miktarı,)= {Çok az, Az, Orta, Fazla, Çok Fazla}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Üyelikler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600" dirty="0" smtClean="0"/>
              <a:t>Sıcaklık</a:t>
            </a:r>
          </a:p>
          <a:p>
            <a:endParaRPr lang="tr-TR" sz="1600" dirty="0" smtClean="0"/>
          </a:p>
          <a:p>
            <a:endParaRPr lang="tr-TR" sz="1600" dirty="0" smtClean="0"/>
          </a:p>
          <a:p>
            <a:endParaRPr lang="tr-TR" sz="1600" dirty="0" smtClean="0"/>
          </a:p>
          <a:p>
            <a:endParaRPr lang="tr-TR" sz="1600" dirty="0" smtClean="0"/>
          </a:p>
          <a:p>
            <a:r>
              <a:rPr lang="tr-TR" sz="1600" dirty="0" smtClean="0"/>
              <a:t>Nem:</a:t>
            </a:r>
          </a:p>
          <a:p>
            <a:endParaRPr lang="tr-TR" sz="1600" dirty="0" smtClean="0"/>
          </a:p>
          <a:p>
            <a:endParaRPr lang="tr-TR" sz="1600" dirty="0" smtClean="0"/>
          </a:p>
          <a:p>
            <a:endParaRPr lang="tr-TR" sz="1600" dirty="0" smtClean="0"/>
          </a:p>
          <a:p>
            <a:endParaRPr lang="tr-TR" sz="1600" dirty="0" smtClean="0"/>
          </a:p>
          <a:p>
            <a:r>
              <a:rPr lang="tr-TR" sz="1600" dirty="0" smtClean="0"/>
              <a:t>Su miktarı:</a:t>
            </a:r>
            <a:endParaRPr lang="tr-TR" sz="1600" dirty="0"/>
          </a:p>
        </p:txBody>
      </p:sp>
      <p:grpSp>
        <p:nvGrpSpPr>
          <p:cNvPr id="71682" name="Group 2"/>
          <p:cNvGrpSpPr>
            <a:grpSpLocks/>
          </p:cNvGrpSpPr>
          <p:nvPr/>
        </p:nvGrpSpPr>
        <p:grpSpPr bwMode="auto">
          <a:xfrm>
            <a:off x="1691680" y="1556792"/>
            <a:ext cx="3312368" cy="936104"/>
            <a:chOff x="3948" y="2670"/>
            <a:chExt cx="6198" cy="2658"/>
          </a:xfrm>
        </p:grpSpPr>
        <p:grpSp>
          <p:nvGrpSpPr>
            <p:cNvPr id="71683" name="Group 3"/>
            <p:cNvGrpSpPr>
              <a:grpSpLocks/>
            </p:cNvGrpSpPr>
            <p:nvPr/>
          </p:nvGrpSpPr>
          <p:grpSpPr bwMode="auto">
            <a:xfrm>
              <a:off x="4374" y="3096"/>
              <a:ext cx="4536" cy="1848"/>
              <a:chOff x="4374" y="3096"/>
              <a:chExt cx="4536" cy="1848"/>
            </a:xfrm>
          </p:grpSpPr>
          <p:sp>
            <p:nvSpPr>
              <p:cNvPr id="71684" name="Line 4"/>
              <p:cNvSpPr>
                <a:spLocks noChangeShapeType="1"/>
              </p:cNvSpPr>
              <p:nvPr/>
            </p:nvSpPr>
            <p:spPr bwMode="auto">
              <a:xfrm>
                <a:off x="4380" y="3102"/>
                <a:ext cx="0" cy="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85" name="Line 5"/>
              <p:cNvSpPr>
                <a:spLocks noChangeShapeType="1"/>
              </p:cNvSpPr>
              <p:nvPr/>
            </p:nvSpPr>
            <p:spPr bwMode="auto">
              <a:xfrm flipV="1">
                <a:off x="4380" y="4896"/>
                <a:ext cx="448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86" name="Line 6"/>
              <p:cNvSpPr>
                <a:spLocks noChangeShapeType="1"/>
              </p:cNvSpPr>
              <p:nvPr/>
            </p:nvSpPr>
            <p:spPr bwMode="auto">
              <a:xfrm>
                <a:off x="4374" y="3102"/>
                <a:ext cx="37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87" name="Line 7"/>
              <p:cNvSpPr>
                <a:spLocks noChangeShapeType="1"/>
              </p:cNvSpPr>
              <p:nvPr/>
            </p:nvSpPr>
            <p:spPr bwMode="auto">
              <a:xfrm>
                <a:off x="4716" y="3102"/>
                <a:ext cx="504" cy="18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88" name="Line 8"/>
              <p:cNvSpPr>
                <a:spLocks noChangeShapeType="1"/>
              </p:cNvSpPr>
              <p:nvPr/>
            </p:nvSpPr>
            <p:spPr bwMode="auto">
              <a:xfrm flipV="1">
                <a:off x="4380" y="3102"/>
                <a:ext cx="1122" cy="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89" name="Line 9"/>
              <p:cNvSpPr>
                <a:spLocks noChangeShapeType="1"/>
              </p:cNvSpPr>
              <p:nvPr/>
            </p:nvSpPr>
            <p:spPr bwMode="auto">
              <a:xfrm>
                <a:off x="5478" y="3102"/>
                <a:ext cx="1140" cy="18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0" name="Line 10"/>
              <p:cNvSpPr>
                <a:spLocks noChangeShapeType="1"/>
              </p:cNvSpPr>
              <p:nvPr/>
            </p:nvSpPr>
            <p:spPr bwMode="auto">
              <a:xfrm flipV="1">
                <a:off x="6618" y="3096"/>
                <a:ext cx="918" cy="17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1" name="Line 11"/>
              <p:cNvSpPr>
                <a:spLocks noChangeShapeType="1"/>
              </p:cNvSpPr>
              <p:nvPr/>
            </p:nvSpPr>
            <p:spPr bwMode="auto">
              <a:xfrm>
                <a:off x="7536" y="3102"/>
                <a:ext cx="1374" cy="18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2" name="Line 12"/>
              <p:cNvSpPr>
                <a:spLocks noChangeShapeType="1"/>
              </p:cNvSpPr>
              <p:nvPr/>
            </p:nvSpPr>
            <p:spPr bwMode="auto">
              <a:xfrm flipV="1">
                <a:off x="5538" y="3126"/>
                <a:ext cx="918" cy="17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3" name="Line 13"/>
              <p:cNvSpPr>
                <a:spLocks noChangeShapeType="1"/>
              </p:cNvSpPr>
              <p:nvPr/>
            </p:nvSpPr>
            <p:spPr bwMode="auto">
              <a:xfrm>
                <a:off x="6438" y="3102"/>
                <a:ext cx="1242" cy="17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4" name="Line 14"/>
              <p:cNvSpPr>
                <a:spLocks noChangeShapeType="1"/>
              </p:cNvSpPr>
              <p:nvPr/>
            </p:nvSpPr>
            <p:spPr bwMode="auto">
              <a:xfrm flipH="1">
                <a:off x="7998" y="3120"/>
                <a:ext cx="498" cy="179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5" name="Line 15"/>
              <p:cNvSpPr>
                <a:spLocks noChangeShapeType="1"/>
              </p:cNvSpPr>
              <p:nvPr/>
            </p:nvSpPr>
            <p:spPr bwMode="auto">
              <a:xfrm>
                <a:off x="8508" y="3126"/>
                <a:ext cx="37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  <p:sp>
            <p:nvSpPr>
              <p:cNvPr id="71696" name="Line 16"/>
              <p:cNvSpPr>
                <a:spLocks noChangeShapeType="1"/>
              </p:cNvSpPr>
              <p:nvPr/>
            </p:nvSpPr>
            <p:spPr bwMode="auto">
              <a:xfrm>
                <a:off x="8862" y="3126"/>
                <a:ext cx="0" cy="1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r-TR"/>
              </a:p>
            </p:txBody>
          </p:sp>
        </p:grp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3948" y="2670"/>
              <a:ext cx="6198" cy="3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Çok_düşük   Düşük       Orta         Sıcak        Çok_sıcak 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698" name="Text Box 18"/>
            <p:cNvSpPr txBox="1">
              <a:spLocks noChangeArrowheads="1"/>
            </p:cNvSpPr>
            <p:nvPr/>
          </p:nvSpPr>
          <p:spPr bwMode="auto">
            <a:xfrm>
              <a:off x="4320" y="4956"/>
              <a:ext cx="4920" cy="3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0           10           20            30           40            50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699" name="Text Box 19"/>
            <p:cNvSpPr txBox="1">
              <a:spLocks noChangeArrowheads="1"/>
            </p:cNvSpPr>
            <p:nvPr/>
          </p:nvSpPr>
          <p:spPr bwMode="auto">
            <a:xfrm>
              <a:off x="4098" y="3000"/>
              <a:ext cx="216" cy="3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1700" name="Group 20"/>
          <p:cNvGrpSpPr>
            <a:grpSpLocks/>
          </p:cNvGrpSpPr>
          <p:nvPr/>
        </p:nvGrpSpPr>
        <p:grpSpPr bwMode="auto">
          <a:xfrm>
            <a:off x="1619672" y="3068960"/>
            <a:ext cx="3240360" cy="1152128"/>
            <a:chOff x="4458" y="3594"/>
            <a:chExt cx="5478" cy="2238"/>
          </a:xfrm>
        </p:grpSpPr>
        <p:sp>
          <p:nvSpPr>
            <p:cNvPr id="71701" name="Line 21"/>
            <p:cNvSpPr>
              <a:spLocks noChangeShapeType="1"/>
            </p:cNvSpPr>
            <p:nvPr/>
          </p:nvSpPr>
          <p:spPr bwMode="auto">
            <a:xfrm>
              <a:off x="4554" y="5394"/>
              <a:ext cx="50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2" name="Line 22"/>
            <p:cNvSpPr>
              <a:spLocks noChangeShapeType="1"/>
            </p:cNvSpPr>
            <p:nvPr/>
          </p:nvSpPr>
          <p:spPr bwMode="auto">
            <a:xfrm>
              <a:off x="4560" y="3594"/>
              <a:ext cx="0" cy="18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3" name="Line 23"/>
            <p:cNvSpPr>
              <a:spLocks noChangeShapeType="1"/>
            </p:cNvSpPr>
            <p:nvPr/>
          </p:nvSpPr>
          <p:spPr bwMode="auto">
            <a:xfrm>
              <a:off x="9618" y="3888"/>
              <a:ext cx="0" cy="18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4" name="Line 24"/>
            <p:cNvSpPr>
              <a:spLocks noChangeShapeType="1"/>
            </p:cNvSpPr>
            <p:nvPr/>
          </p:nvSpPr>
          <p:spPr bwMode="auto">
            <a:xfrm>
              <a:off x="4476" y="4008"/>
              <a:ext cx="2604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5" name="Line 25"/>
            <p:cNvSpPr>
              <a:spLocks noChangeShapeType="1"/>
            </p:cNvSpPr>
            <p:nvPr/>
          </p:nvSpPr>
          <p:spPr bwMode="auto">
            <a:xfrm flipV="1">
              <a:off x="6762" y="3948"/>
              <a:ext cx="2898" cy="15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6" name="Line 26"/>
            <p:cNvSpPr>
              <a:spLocks noChangeShapeType="1"/>
            </p:cNvSpPr>
            <p:nvPr/>
          </p:nvSpPr>
          <p:spPr bwMode="auto">
            <a:xfrm flipV="1">
              <a:off x="4560" y="4068"/>
              <a:ext cx="2280" cy="1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7" name="Line 27"/>
            <p:cNvSpPr>
              <a:spLocks noChangeShapeType="1"/>
            </p:cNvSpPr>
            <p:nvPr/>
          </p:nvSpPr>
          <p:spPr bwMode="auto">
            <a:xfrm flipH="1" flipV="1">
              <a:off x="6762" y="4044"/>
              <a:ext cx="288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08" name="Text Box 28"/>
            <p:cNvSpPr txBox="1">
              <a:spLocks noChangeArrowheads="1"/>
            </p:cNvSpPr>
            <p:nvPr/>
          </p:nvSpPr>
          <p:spPr bwMode="auto">
            <a:xfrm>
              <a:off x="4560" y="5412"/>
              <a:ext cx="5376" cy="4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0          20            40                  60             80          100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709" name="Text Box 29"/>
            <p:cNvSpPr txBox="1">
              <a:spLocks noChangeArrowheads="1"/>
            </p:cNvSpPr>
            <p:nvPr/>
          </p:nvSpPr>
          <p:spPr bwMode="auto">
            <a:xfrm>
              <a:off x="4458" y="3726"/>
              <a:ext cx="514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Az                               Orta                                  Çok</a:t>
              </a:r>
              <a:endParaRPr kumimoji="0" lang="tr-T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1710" name="Group 30"/>
          <p:cNvGrpSpPr>
            <a:grpSpLocks/>
          </p:cNvGrpSpPr>
          <p:nvPr/>
        </p:nvGrpSpPr>
        <p:grpSpPr bwMode="auto">
          <a:xfrm>
            <a:off x="1547664" y="5013176"/>
            <a:ext cx="3168352" cy="1296144"/>
            <a:chOff x="4146" y="10584"/>
            <a:chExt cx="5700" cy="2394"/>
          </a:xfrm>
        </p:grpSpPr>
        <p:sp>
          <p:nvSpPr>
            <p:cNvPr id="71711" name="Line 31"/>
            <p:cNvSpPr>
              <a:spLocks noChangeShapeType="1"/>
            </p:cNvSpPr>
            <p:nvPr/>
          </p:nvSpPr>
          <p:spPr bwMode="auto">
            <a:xfrm>
              <a:off x="4422" y="12600"/>
              <a:ext cx="46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2" name="Line 32"/>
            <p:cNvSpPr>
              <a:spLocks noChangeShapeType="1"/>
            </p:cNvSpPr>
            <p:nvPr/>
          </p:nvSpPr>
          <p:spPr bwMode="auto">
            <a:xfrm flipV="1">
              <a:off x="4440" y="10782"/>
              <a:ext cx="0" cy="18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3" name="Line 33"/>
            <p:cNvSpPr>
              <a:spLocks noChangeShapeType="1"/>
            </p:cNvSpPr>
            <p:nvPr/>
          </p:nvSpPr>
          <p:spPr bwMode="auto">
            <a:xfrm flipV="1">
              <a:off x="9102" y="10758"/>
              <a:ext cx="0" cy="18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4" name="Line 34"/>
            <p:cNvSpPr>
              <a:spLocks noChangeShapeType="1"/>
            </p:cNvSpPr>
            <p:nvPr/>
          </p:nvSpPr>
          <p:spPr bwMode="auto">
            <a:xfrm flipH="1" flipV="1">
              <a:off x="5622" y="11022"/>
              <a:ext cx="1158" cy="15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5" name="Line 35"/>
            <p:cNvSpPr>
              <a:spLocks noChangeShapeType="1"/>
            </p:cNvSpPr>
            <p:nvPr/>
          </p:nvSpPr>
          <p:spPr bwMode="auto">
            <a:xfrm flipH="1" flipV="1">
              <a:off x="6822" y="11004"/>
              <a:ext cx="1116" cy="16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6" name="Line 36"/>
            <p:cNvSpPr>
              <a:spLocks noChangeShapeType="1"/>
            </p:cNvSpPr>
            <p:nvPr/>
          </p:nvSpPr>
          <p:spPr bwMode="auto">
            <a:xfrm flipH="1" flipV="1">
              <a:off x="7938" y="10980"/>
              <a:ext cx="1164" cy="16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7" name="Line 37"/>
            <p:cNvSpPr>
              <a:spLocks noChangeShapeType="1"/>
            </p:cNvSpPr>
            <p:nvPr/>
          </p:nvSpPr>
          <p:spPr bwMode="auto">
            <a:xfrm flipV="1">
              <a:off x="4464" y="10980"/>
              <a:ext cx="1158" cy="15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8" name="Line 38"/>
            <p:cNvSpPr>
              <a:spLocks noChangeShapeType="1"/>
            </p:cNvSpPr>
            <p:nvPr/>
          </p:nvSpPr>
          <p:spPr bwMode="auto">
            <a:xfrm flipH="1" flipV="1">
              <a:off x="4422" y="10962"/>
              <a:ext cx="1200" cy="16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19" name="Line 39"/>
            <p:cNvSpPr>
              <a:spLocks noChangeShapeType="1"/>
            </p:cNvSpPr>
            <p:nvPr/>
          </p:nvSpPr>
          <p:spPr bwMode="auto">
            <a:xfrm flipV="1">
              <a:off x="5640" y="10962"/>
              <a:ext cx="1182" cy="16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20" name="Line 40"/>
            <p:cNvSpPr>
              <a:spLocks noChangeShapeType="1"/>
            </p:cNvSpPr>
            <p:nvPr/>
          </p:nvSpPr>
          <p:spPr bwMode="auto">
            <a:xfrm flipV="1">
              <a:off x="6798" y="10944"/>
              <a:ext cx="1140" cy="16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21" name="Line 41"/>
            <p:cNvSpPr>
              <a:spLocks noChangeShapeType="1"/>
            </p:cNvSpPr>
            <p:nvPr/>
          </p:nvSpPr>
          <p:spPr bwMode="auto">
            <a:xfrm flipV="1">
              <a:off x="7920" y="10986"/>
              <a:ext cx="1200" cy="15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/>
            </a:p>
          </p:txBody>
        </p:sp>
        <p:sp>
          <p:nvSpPr>
            <p:cNvPr id="71722" name="Text Box 42"/>
            <p:cNvSpPr txBox="1">
              <a:spLocks noChangeArrowheads="1"/>
            </p:cNvSpPr>
            <p:nvPr/>
          </p:nvSpPr>
          <p:spPr bwMode="auto">
            <a:xfrm>
              <a:off x="4398" y="12660"/>
              <a:ext cx="4998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 0         1              2                3               4            5</a:t>
              </a: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723" name="Text Box 43"/>
            <p:cNvSpPr txBox="1">
              <a:spLocks noChangeArrowheads="1"/>
            </p:cNvSpPr>
            <p:nvPr/>
          </p:nvSpPr>
          <p:spPr bwMode="auto">
            <a:xfrm>
              <a:off x="4146" y="10584"/>
              <a:ext cx="5700" cy="3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7200" tIns="3600" rIns="7200" bIns="36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tr-TR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Çok_az          Az              Orta         Fazla        Çok_Fazla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Üyelik Fonksiyonları ve İki Kural Sonucunda Yapılan Çıkarım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smtClean="0"/>
              <a:t>Kurallar:</a:t>
            </a:r>
          </a:p>
          <a:p>
            <a:r>
              <a:rPr lang="tr-TR" sz="2000" b="1" dirty="0" smtClean="0"/>
              <a:t>Sıcaklık</a:t>
            </a:r>
            <a:r>
              <a:rPr lang="tr-TR" sz="2000" dirty="0" smtClean="0"/>
              <a:t>  Orta ve </a:t>
            </a:r>
            <a:r>
              <a:rPr lang="tr-TR" sz="2000" b="1" dirty="0" smtClean="0"/>
              <a:t>Nem</a:t>
            </a:r>
            <a:r>
              <a:rPr lang="tr-TR" sz="2000" dirty="0" smtClean="0"/>
              <a:t> Az ise</a:t>
            </a:r>
            <a:r>
              <a:rPr lang="tr-TR" sz="2000" b="1" dirty="0" smtClean="0"/>
              <a:t> Su miktarı</a:t>
            </a:r>
            <a:r>
              <a:rPr lang="tr-TR" sz="2000" dirty="0" smtClean="0"/>
              <a:t>  Orta </a:t>
            </a:r>
          </a:p>
          <a:p>
            <a:r>
              <a:rPr lang="tr-TR" sz="2000" b="1" dirty="0" smtClean="0"/>
              <a:t>Sıcaklık  </a:t>
            </a:r>
            <a:r>
              <a:rPr lang="tr-TR" sz="2000" dirty="0" smtClean="0"/>
              <a:t>Düşük ve </a:t>
            </a:r>
            <a:r>
              <a:rPr lang="tr-TR" sz="2000" b="1" dirty="0" smtClean="0"/>
              <a:t>Nem</a:t>
            </a:r>
            <a:r>
              <a:rPr lang="tr-TR" sz="2000" dirty="0" smtClean="0"/>
              <a:t> Orta ise </a:t>
            </a:r>
            <a:r>
              <a:rPr lang="tr-TR" sz="2000" b="1" dirty="0" smtClean="0"/>
              <a:t>Su miktarı</a:t>
            </a:r>
            <a:r>
              <a:rPr lang="tr-TR" sz="2000" dirty="0" smtClean="0"/>
              <a:t>  Çok Az</a:t>
            </a:r>
          </a:p>
          <a:p>
            <a:endParaRPr lang="tr-TR" sz="2000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72705" name="Object 1"/>
          <p:cNvGraphicFramePr>
            <a:graphicFrameLocks noChangeAspect="1"/>
          </p:cNvGraphicFramePr>
          <p:nvPr/>
        </p:nvGraphicFramePr>
        <p:xfrm>
          <a:off x="2339752" y="2924944"/>
          <a:ext cx="4533900" cy="3762375"/>
        </p:xfrm>
        <a:graphic>
          <a:graphicData uri="http://schemas.openxmlformats.org/presentationml/2006/ole">
            <p:oleObj spid="_x0000_s72705" r:id="rId3" imgW="4536201" imgH="3759146" progId="">
              <p:embed/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Durulaştırma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Bulanıklaştırılan giriş değerleri tüm kurallara tabi tutulduktan sonra, her giriş için bulanık bir çıkarım değeri oluşur. Bu bulanık değerlerin tekrar giriş değerleri gibi-keskin değerler haline dönüştürülmeleri olayına durulaştırma denir. </a:t>
            </a:r>
          </a:p>
          <a:p>
            <a:r>
              <a:rPr lang="tr-TR" dirty="0" smtClean="0"/>
              <a:t>En çok kullanılan durulaştırma yöntemleri:</a:t>
            </a:r>
          </a:p>
          <a:p>
            <a:pPr lvl="1"/>
            <a:r>
              <a:rPr lang="tr-TR" dirty="0" smtClean="0"/>
              <a:t>Maksimum Üyelik İlkesi (</a:t>
            </a:r>
            <a:r>
              <a:rPr lang="tr-TR" dirty="0" err="1" smtClean="0"/>
              <a:t>max</a:t>
            </a:r>
            <a:r>
              <a:rPr lang="tr-TR" dirty="0" smtClean="0"/>
              <a:t>-</a:t>
            </a:r>
            <a:r>
              <a:rPr lang="tr-TR" dirty="0" err="1" smtClean="0"/>
              <a:t>membership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Ağırlık merkezi ((</a:t>
            </a:r>
            <a:r>
              <a:rPr lang="tr-TR" dirty="0" err="1" smtClean="0"/>
              <a:t>Center</a:t>
            </a:r>
            <a:r>
              <a:rPr lang="tr-TR" dirty="0" smtClean="0"/>
              <a:t>-of-</a:t>
            </a:r>
            <a:r>
              <a:rPr lang="tr-TR" dirty="0" err="1" smtClean="0"/>
              <a:t>gravity</a:t>
            </a:r>
            <a:r>
              <a:rPr lang="tr-TR" dirty="0" smtClean="0"/>
              <a:t>/</a:t>
            </a:r>
            <a:r>
              <a:rPr lang="tr-TR" dirty="0" err="1" smtClean="0"/>
              <a:t>area</a:t>
            </a:r>
            <a:r>
              <a:rPr lang="tr-TR" dirty="0" smtClean="0"/>
              <a:t> ) yöntemi, </a:t>
            </a:r>
          </a:p>
          <a:p>
            <a:pPr lvl="1"/>
            <a:r>
              <a:rPr lang="tr-TR" dirty="0" smtClean="0"/>
              <a:t>Ağırlıklı ortalama (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Ortalama Maksimum Üyelik yöntemi (</a:t>
            </a:r>
            <a:r>
              <a:rPr lang="tr-TR" dirty="0" err="1" smtClean="0"/>
              <a:t>Mean</a:t>
            </a:r>
            <a:r>
              <a:rPr lang="tr-TR" dirty="0" smtClean="0"/>
              <a:t> </a:t>
            </a:r>
            <a:r>
              <a:rPr lang="tr-TR" dirty="0" err="1" smtClean="0"/>
              <a:t>Max</a:t>
            </a:r>
            <a:r>
              <a:rPr lang="tr-TR" dirty="0" smtClean="0"/>
              <a:t> </a:t>
            </a:r>
            <a:r>
              <a:rPr lang="tr-TR" dirty="0" err="1" smtClean="0"/>
              <a:t>membership</a:t>
            </a:r>
            <a:r>
              <a:rPr lang="tr-TR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334465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Bulanık Kümeler</a:t>
            </a:r>
            <a:endParaRPr lang="tr-T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Bulanık kümenin her elemanı küme içerisinde [0,1] arasında bir üyelik değerine sahiptir.</a:t>
                </a:r>
              </a:p>
              <a:p>
                <a:r>
                  <a:rPr lang="tr-TR" dirty="0" smtClean="0"/>
                  <a:t>U evrensel kümesi sonlu sayıda u1,u2,…,un kümelerinden oluşursa A bulanık kümesi şu şekilde ifade edilir</a:t>
                </a:r>
                <a:r>
                  <a:rPr lang="tr-TR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𝐴</m:t>
                    </m:r>
                    <m:r>
                      <a:rPr lang="tr-T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tr-T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tr-T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tr-TR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tr-T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tr-TR" dirty="0" smtClean="0"/>
                  <a:t>+…+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tr-T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tr-T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tr-T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0" i="1" smtClean="0">
                            <a:latin typeface="Cambria Math"/>
                          </a:rPr>
                          <m:t>𝑖</m:t>
                        </m:r>
                        <m:r>
                          <a:rPr lang="tr-T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tr-TR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tr-T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tr-T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tr-TR" dirty="0" smtClean="0"/>
              </a:p>
              <a:p>
                <a:pPr marL="0" indent="0">
                  <a:buNone/>
                </a:pPr>
                <a:endParaRPr lang="tr-TR" dirty="0" smtClean="0"/>
              </a:p>
              <a:p>
                <a:endParaRPr lang="tr-TR" dirty="0"/>
              </a:p>
            </p:txBody>
          </p:sp>
        </mc:Choice>
        <mc:Fallback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630" t="-1752" r="-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6126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Ağırlık merkezi yöntemi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 yöntem literatürde en çok karşılaşılan ve en iyi bilinen bir yöntemdir. n: kural sayısı</a:t>
            </a:r>
            <a:endParaRPr lang="tr-TR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74753" name="Object 1"/>
          <p:cNvGraphicFramePr>
            <a:graphicFrameLocks noChangeAspect="1"/>
          </p:cNvGraphicFramePr>
          <p:nvPr/>
        </p:nvGraphicFramePr>
        <p:xfrm>
          <a:off x="251520" y="4149080"/>
          <a:ext cx="3086100" cy="2524125"/>
        </p:xfrm>
        <a:graphic>
          <a:graphicData uri="http://schemas.openxmlformats.org/presentationml/2006/ole">
            <p:oleObj spid="_x0000_s74753" r:id="rId3" imgW="3082056" imgH="2524390" progId="">
              <p:embed/>
            </p:oleObj>
          </a:graphicData>
        </a:graphic>
      </p:graphicFrame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827584" y="2780928"/>
          <a:ext cx="1655763" cy="1316038"/>
        </p:xfrm>
        <a:graphic>
          <a:graphicData uri="http://schemas.openxmlformats.org/presentationml/2006/ole">
            <p:oleObj spid="_x0000_s74756" name="Denklem" r:id="rId4" imgW="1054080" imgH="838080" progId="Equation.3">
              <p:embed/>
            </p:oleObj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2996952"/>
            <a:ext cx="4553495" cy="28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600" dirty="0" smtClean="0"/>
              <a:t>Sistem girişleri hata(e) ve hatanın türevi (de)</a:t>
            </a:r>
          </a:p>
          <a:p>
            <a:r>
              <a:rPr lang="tr-TR" sz="1600" dirty="0" smtClean="0"/>
              <a:t>Hata:ayarlanan parametrelerin gerçek değerleri ve istenen arasındaki farkı</a:t>
            </a:r>
          </a:p>
          <a:p>
            <a:r>
              <a:rPr lang="tr-TR" sz="1600" dirty="0" smtClean="0"/>
              <a:t>Hatanın türevi: hatanın değişimi</a:t>
            </a:r>
          </a:p>
          <a:p>
            <a:endParaRPr lang="tr-TR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79" y="2780928"/>
            <a:ext cx="611791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2000" dirty="0" smtClean="0"/>
              <a:t>Öncelikle giriş değerleri bulanıklaştırılacaktır (üyelik dereceleri bulunacak)</a:t>
            </a:r>
          </a:p>
          <a:p>
            <a:pPr algn="just"/>
            <a:r>
              <a:rPr lang="tr-TR" sz="2000" dirty="0" smtClean="0"/>
              <a:t>Hata ve hatanın türevi için belirlenen dilsel etiketler:</a:t>
            </a:r>
          </a:p>
          <a:p>
            <a:pPr lvl="1" algn="just"/>
            <a:r>
              <a:rPr lang="tr-TR" sz="2000" dirty="0" smtClean="0"/>
              <a:t>{N-negatif, O-yaklaşık sıfır, P-pozitif}</a:t>
            </a:r>
          </a:p>
          <a:p>
            <a:pPr algn="just"/>
            <a:r>
              <a:rPr lang="tr-TR" sz="2000" dirty="0" smtClean="0"/>
              <a:t>Hatanın türevi pozitif ise son hata değeri bir öncekine göre artmış demektir. </a:t>
            </a:r>
          </a:p>
          <a:p>
            <a:pPr algn="just"/>
            <a:r>
              <a:rPr lang="tr-TR" sz="2000" dirty="0" smtClean="0"/>
              <a:t>Bulanık alt kümeler:</a:t>
            </a:r>
          </a:p>
          <a:p>
            <a:pPr algn="just"/>
            <a:endParaRPr lang="tr-T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861048"/>
            <a:ext cx="6375053" cy="265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Bulanıklaştırma sonucu elde edilen değişkenler dilbilimsel değişkenlerdir. </a:t>
            </a:r>
          </a:p>
          <a:p>
            <a:r>
              <a:rPr lang="tr-TR" dirty="0" smtClean="0"/>
              <a:t>E=-0.7 ve de=0.3 için bulanıklaştırma sonucu bulunan üyelik değerleri:</a:t>
            </a:r>
          </a:p>
          <a:p>
            <a:pPr lvl="1"/>
            <a:r>
              <a:rPr lang="tr-TR" dirty="0" smtClean="0"/>
              <a:t>O üyelik fonksiyonu için:</a:t>
            </a:r>
          </a:p>
          <a:p>
            <a:pPr lvl="1"/>
            <a:r>
              <a:rPr lang="tr-TR" dirty="0" smtClean="0"/>
              <a:t>N üyelik fonksiyonu için:</a:t>
            </a:r>
          </a:p>
          <a:p>
            <a:pPr lvl="1"/>
            <a:endParaRPr lang="tr-TR" dirty="0" smtClean="0"/>
          </a:p>
        </p:txBody>
      </p:sp>
      <p:graphicFrame>
        <p:nvGraphicFramePr>
          <p:cNvPr id="4" name="3 Nesne"/>
          <p:cNvGraphicFramePr>
            <a:graphicFrameLocks noChangeAspect="1"/>
          </p:cNvGraphicFramePr>
          <p:nvPr/>
        </p:nvGraphicFramePr>
        <p:xfrm>
          <a:off x="4788024" y="3717032"/>
          <a:ext cx="1212850" cy="519112"/>
        </p:xfrm>
        <a:graphic>
          <a:graphicData uri="http://schemas.openxmlformats.org/presentationml/2006/ole">
            <p:oleObj spid="_x0000_s97282" name="Denklem" r:id="rId3" imgW="533160" imgH="228600" progId="Equation.3">
              <p:embed/>
            </p:oleObj>
          </a:graphicData>
        </a:graphic>
      </p:graphicFrame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6084168" y="3645024"/>
          <a:ext cx="1474514" cy="576064"/>
        </p:xfrm>
        <a:graphic>
          <a:graphicData uri="http://schemas.openxmlformats.org/presentationml/2006/ole">
            <p:oleObj spid="_x0000_s97284" name="Denklem" r:id="rId4" imgW="583920" imgH="228600" progId="Equation.3">
              <p:embed/>
            </p:oleObj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4845050" y="4221163"/>
          <a:ext cx="1241425" cy="519112"/>
        </p:xfrm>
        <a:graphic>
          <a:graphicData uri="http://schemas.openxmlformats.org/presentationml/2006/ole">
            <p:oleObj spid="_x0000_s97285" name="Denklem" r:id="rId5" imgW="545760" imgH="228600" progId="Equation.3">
              <p:embed/>
            </p:oleObj>
          </a:graphicData>
        </a:graphic>
      </p:graphicFrame>
      <p:graphicFrame>
        <p:nvGraphicFramePr>
          <p:cNvPr id="97286" name="Object 6"/>
          <p:cNvGraphicFramePr>
            <a:graphicFrameLocks noChangeAspect="1"/>
          </p:cNvGraphicFramePr>
          <p:nvPr/>
        </p:nvGraphicFramePr>
        <p:xfrm>
          <a:off x="6157020" y="4149650"/>
          <a:ext cx="1473200" cy="576263"/>
        </p:xfrm>
        <a:graphic>
          <a:graphicData uri="http://schemas.openxmlformats.org/presentationml/2006/ole">
            <p:oleObj spid="_x0000_s97286" name="Denklem" r:id="rId6" imgW="58392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Bulanık çıkarım işlemleri kural tablosuna ihtiyaç duymaktadır. e ve de girişleri için 9 adet kural tanımlanabilir.</a:t>
            </a:r>
            <a:endParaRPr lang="tr-T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140968"/>
            <a:ext cx="6197263" cy="301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fontScale="77500" lnSpcReduction="20000"/>
          </a:bodyPr>
          <a:lstStyle/>
          <a:p>
            <a:r>
              <a:rPr lang="tr-TR" sz="2000" dirty="0" smtClean="0"/>
              <a:t>Verilmiş olan hata ve hatanın türevi değerlerine göre bulunan üyelik değerlerinin 4 farklı kombinasyonu vardır. </a:t>
            </a:r>
          </a:p>
          <a:p>
            <a:r>
              <a:rPr lang="tr-TR" sz="2000" dirty="0" smtClean="0"/>
              <a:t>Bu durumda 4 kural etkili olacaktır.</a:t>
            </a:r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Kuralların çıkış değerleri üyelik fonksiyonlarının orta değerleri olarak ele alınmakta. Bu 4 kural için çıkış değerleri:</a:t>
            </a:r>
          </a:p>
          <a:p>
            <a:r>
              <a:rPr lang="tr-TR" sz="2000" dirty="0" smtClean="0"/>
              <a:t>1</a:t>
            </a:r>
            <a:r>
              <a:rPr lang="tr-TR" sz="2000" dirty="0" smtClean="0">
                <a:sym typeface="Wingdings" pitchFamily="2" charset="2"/>
              </a:rPr>
              <a:t> </a:t>
            </a:r>
            <a:r>
              <a:rPr lang="tr-TR" sz="2000" dirty="0" smtClean="0"/>
              <a:t>P=4</a:t>
            </a:r>
          </a:p>
          <a:p>
            <a:r>
              <a:rPr lang="tr-TR" sz="2000" dirty="0" smtClean="0"/>
              <a:t>2 ve 3 </a:t>
            </a:r>
            <a:r>
              <a:rPr lang="tr-TR" sz="2000" dirty="0" smtClean="0">
                <a:sym typeface="Wingdings" pitchFamily="2" charset="2"/>
              </a:rPr>
              <a:t> O=0</a:t>
            </a:r>
          </a:p>
          <a:p>
            <a:r>
              <a:rPr lang="tr-TR" sz="2000" dirty="0" smtClean="0">
                <a:sym typeface="Wingdings" pitchFamily="2" charset="2"/>
              </a:rPr>
              <a:t>4  N=-4</a:t>
            </a:r>
            <a:r>
              <a:rPr lang="tr-TR" sz="2000" dirty="0" smtClean="0"/>
              <a:t> </a:t>
            </a:r>
            <a:endParaRPr lang="tr-TR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204864"/>
            <a:ext cx="5241537" cy="265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600" dirty="0" smtClean="0"/>
              <a:t>Bu 4 durum için elde edilen üyelik değerleri</a:t>
            </a:r>
          </a:p>
          <a:p>
            <a:pPr>
              <a:buNone/>
            </a:pPr>
            <a:r>
              <a:rPr lang="tr-TR" sz="1600" dirty="0" smtClean="0"/>
              <a:t>Minimum operatörüne uygulanır</a:t>
            </a:r>
          </a:p>
          <a:p>
            <a:r>
              <a:rPr lang="tr-TR" sz="1600" dirty="0" smtClean="0"/>
              <a:t>e=N ve de=O için </a:t>
            </a:r>
            <a:r>
              <a:rPr lang="tr-TR" sz="1600" dirty="0" err="1" smtClean="0"/>
              <a:t>du</a:t>
            </a:r>
            <a:r>
              <a:rPr lang="tr-TR" sz="1600" dirty="0" smtClean="0"/>
              <a:t>=P  </a:t>
            </a:r>
            <a:r>
              <a:rPr lang="tr-TR" sz="1600" dirty="0" smtClean="0">
                <a:sym typeface="Wingdings" pitchFamily="2" charset="2"/>
              </a:rPr>
              <a:t>  </a:t>
            </a:r>
            <a:r>
              <a:rPr lang="tr-TR" sz="1600" dirty="0" err="1" smtClean="0">
                <a:sym typeface="Wingdings" pitchFamily="2" charset="2"/>
              </a:rPr>
              <a:t>min</a:t>
            </a:r>
            <a:r>
              <a:rPr lang="tr-TR" sz="1600" dirty="0" smtClean="0">
                <a:sym typeface="Wingdings" pitchFamily="2" charset="2"/>
              </a:rPr>
              <a:t>(0.7,0.4)=0.4</a:t>
            </a:r>
          </a:p>
          <a:p>
            <a:r>
              <a:rPr lang="tr-TR" sz="1600" dirty="0" smtClean="0"/>
              <a:t>e=N ve de=P için </a:t>
            </a:r>
            <a:r>
              <a:rPr lang="tr-TR" sz="1600" dirty="0" err="1" smtClean="0"/>
              <a:t>du</a:t>
            </a:r>
            <a:r>
              <a:rPr lang="tr-TR" sz="1600" dirty="0" smtClean="0"/>
              <a:t>=O  </a:t>
            </a:r>
            <a:r>
              <a:rPr lang="tr-TR" sz="1600" dirty="0" smtClean="0">
                <a:sym typeface="Wingdings" pitchFamily="2" charset="2"/>
              </a:rPr>
              <a:t>  </a:t>
            </a:r>
            <a:r>
              <a:rPr lang="tr-TR" sz="1600" dirty="0" err="1" smtClean="0">
                <a:sym typeface="Wingdings" pitchFamily="2" charset="2"/>
              </a:rPr>
              <a:t>min</a:t>
            </a:r>
            <a:r>
              <a:rPr lang="tr-TR" sz="1600" dirty="0" smtClean="0">
                <a:sym typeface="Wingdings" pitchFamily="2" charset="2"/>
              </a:rPr>
              <a:t>(0.7,0.6)=0.6</a:t>
            </a:r>
          </a:p>
          <a:p>
            <a:r>
              <a:rPr lang="tr-TR" sz="1600" dirty="0" smtClean="0"/>
              <a:t>e=O ve de=O için </a:t>
            </a:r>
            <a:r>
              <a:rPr lang="tr-TR" sz="1600" dirty="0" err="1" smtClean="0"/>
              <a:t>du</a:t>
            </a:r>
            <a:r>
              <a:rPr lang="tr-TR" sz="1600" dirty="0" smtClean="0"/>
              <a:t>=O  </a:t>
            </a:r>
            <a:r>
              <a:rPr lang="tr-TR" sz="1600" dirty="0" smtClean="0">
                <a:sym typeface="Wingdings" pitchFamily="2" charset="2"/>
              </a:rPr>
              <a:t>  </a:t>
            </a:r>
            <a:r>
              <a:rPr lang="tr-TR" sz="1600" dirty="0" err="1" smtClean="0">
                <a:sym typeface="Wingdings" pitchFamily="2" charset="2"/>
              </a:rPr>
              <a:t>min</a:t>
            </a:r>
            <a:r>
              <a:rPr lang="tr-TR" sz="1600" dirty="0" smtClean="0">
                <a:sym typeface="Wingdings" pitchFamily="2" charset="2"/>
              </a:rPr>
              <a:t>(0.3,0.4)=0.3</a:t>
            </a:r>
          </a:p>
          <a:p>
            <a:r>
              <a:rPr lang="tr-TR" sz="1600" dirty="0" smtClean="0"/>
              <a:t>e=O ve de=P için </a:t>
            </a:r>
            <a:r>
              <a:rPr lang="tr-TR" sz="1600" dirty="0" err="1" smtClean="0"/>
              <a:t>du</a:t>
            </a:r>
            <a:r>
              <a:rPr lang="tr-TR" sz="1600" dirty="0" smtClean="0"/>
              <a:t>=N  </a:t>
            </a:r>
            <a:r>
              <a:rPr lang="tr-TR" sz="1600" dirty="0" smtClean="0">
                <a:sym typeface="Wingdings" pitchFamily="2" charset="2"/>
              </a:rPr>
              <a:t>  </a:t>
            </a:r>
            <a:r>
              <a:rPr lang="tr-TR" sz="1600" dirty="0" err="1" smtClean="0">
                <a:sym typeface="Wingdings" pitchFamily="2" charset="2"/>
              </a:rPr>
              <a:t>min</a:t>
            </a:r>
            <a:r>
              <a:rPr lang="tr-TR" sz="1600" dirty="0" smtClean="0">
                <a:sym typeface="Wingdings" pitchFamily="2" charset="2"/>
              </a:rPr>
              <a:t>(0.3,0.6)=0.3</a:t>
            </a:r>
          </a:p>
          <a:p>
            <a:endParaRPr lang="tr-TR" sz="1600" dirty="0" smtClean="0">
              <a:sym typeface="Wingdings" pitchFamily="2" charset="2"/>
            </a:endParaRPr>
          </a:p>
          <a:p>
            <a:endParaRPr lang="tr-TR" sz="1600" dirty="0" smtClean="0">
              <a:sym typeface="Wingdings" pitchFamily="2" charset="2"/>
            </a:endParaRPr>
          </a:p>
          <a:p>
            <a:endParaRPr lang="tr-TR" sz="1600" dirty="0" smtClean="0"/>
          </a:p>
          <a:p>
            <a:pPr>
              <a:buNone/>
            </a:pPr>
            <a:endParaRPr lang="tr-TR" sz="1600" dirty="0" smtClean="0"/>
          </a:p>
          <a:p>
            <a:pPr>
              <a:buNone/>
            </a:pPr>
            <a:endParaRPr lang="tr-TR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9443" y="1340768"/>
            <a:ext cx="4564557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Son adım: durulama adımıdır (bulanık değerin keskin değere </a:t>
            </a:r>
            <a:r>
              <a:rPr lang="tr-TR" sz="2400" dirty="0" err="1" smtClean="0"/>
              <a:t>dünüştürülmesi</a:t>
            </a:r>
            <a:r>
              <a:rPr lang="tr-TR" sz="2400" dirty="0" smtClean="0"/>
              <a:t> adımı)</a:t>
            </a:r>
          </a:p>
          <a:p>
            <a:r>
              <a:rPr lang="tr-TR" sz="2400" dirty="0" smtClean="0"/>
              <a:t>Bulanık çıkartımın çıkışı birden fazla üyelik fonksiyonunun mantıksal birleşimidir.</a:t>
            </a:r>
          </a:p>
          <a:p>
            <a:r>
              <a:rPr lang="tr-TR" sz="2400" dirty="0" smtClean="0"/>
              <a:t>Seçilen durulaştırma yöntemi: ağırlık merkezi yönetimi: dilsel çıkış değerine tek bir ortalama ağırlık verilir.</a:t>
            </a:r>
            <a:endParaRPr lang="tr-T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64152"/>
            <a:ext cx="6344575" cy="279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Bulanık Denetleyici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Keskin değer elde etmek için: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smtClean="0"/>
              <a:t>burada </a:t>
            </a:r>
            <a:r>
              <a:rPr lang="tr-TR" sz="2400" dirty="0" smtClean="0"/>
              <a:t>n:kural sayısı.</a:t>
            </a:r>
          </a:p>
          <a:p>
            <a:endParaRPr lang="tr-TR" sz="2400" dirty="0" smtClean="0"/>
          </a:p>
          <a:p>
            <a:r>
              <a:rPr lang="tr-TR" sz="2400" dirty="0" err="1" smtClean="0"/>
              <a:t>du</a:t>
            </a:r>
            <a:r>
              <a:rPr lang="tr-TR" sz="2400" dirty="0" smtClean="0"/>
              <a:t>(k</a:t>
            </a:r>
            <a:r>
              <a:rPr lang="tr-TR" sz="2400" dirty="0" smtClean="0"/>
              <a:t>)=0.4*(4)+0.6*(0)+0.3*(0)+0.3*(-4)/0.4+0.6+0.3+0.3=0.25</a:t>
            </a:r>
            <a:endParaRPr lang="tr-TR" sz="2400" dirty="0"/>
          </a:p>
        </p:txBody>
      </p:sp>
      <p:graphicFrame>
        <p:nvGraphicFramePr>
          <p:cNvPr id="4" name="3 Nesne"/>
          <p:cNvGraphicFramePr>
            <a:graphicFrameLocks noChangeAspect="1"/>
          </p:cNvGraphicFramePr>
          <p:nvPr/>
        </p:nvGraphicFramePr>
        <p:xfrm>
          <a:off x="2339752" y="2132856"/>
          <a:ext cx="1656184" cy="1316966"/>
        </p:xfrm>
        <a:graphic>
          <a:graphicData uri="http://schemas.openxmlformats.org/presentationml/2006/ole">
            <p:oleObj spid="_x0000_s98306" name="Denklem" r:id="rId3" imgW="1054080" imgH="838080" progId="Equation.3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Bulanık Kümeler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760640" cy="35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41168"/>
            <a:ext cx="7491413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856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Bulanık </a:t>
            </a:r>
            <a:r>
              <a:rPr lang="tr-TR" dirty="0" smtClean="0"/>
              <a:t>Küme İşlemleri</a:t>
            </a:r>
            <a:endParaRPr lang="tr-T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sz="2800" dirty="0" smtClean="0"/>
                  <a:t>Birleşim: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𝐴</m:t>
                        </m:r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tr-TR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tr-TR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tr-TR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b="0" i="1" smtClean="0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sz="2800" b="0" i="0" smtClean="0">
                        <a:latin typeface="Cambria Math"/>
                      </a:rPr>
                      <m:t>max</m:t>
                    </m:r>
                    <m:r>
                      <a:rPr lang="tr-TR" sz="2800" b="0" i="1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tr-TR" sz="2800" dirty="0"/>
              </a:p>
              <a:p>
                <a:r>
                  <a:rPr lang="tr-TR" sz="2800" dirty="0" smtClean="0"/>
                  <a:t>Kesişim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𝐴</m:t>
                        </m:r>
                        <m:r>
                          <a:rPr lang="tr-TR" sz="280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sz="2800">
                        <a:latin typeface="Cambria Math"/>
                      </a:rPr>
                      <m:t>m</m:t>
                    </m:r>
                    <m:r>
                      <m:rPr>
                        <m:sty m:val="p"/>
                      </m:rPr>
                      <a:rPr lang="tr-TR" sz="2800" b="0" i="0" smtClean="0">
                        <a:latin typeface="Cambria Math"/>
                      </a:rPr>
                      <m:t>in</m:t>
                    </m:r>
                    <m:r>
                      <a:rPr lang="tr-TR" sz="2800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)</m:t>
                    </m:r>
                  </m:oMath>
                </a14:m>
                <a:endParaRPr lang="tr-TR" sz="2800" dirty="0"/>
              </a:p>
              <a:p>
                <a:r>
                  <a:rPr lang="tr-TR" sz="2800" dirty="0" smtClean="0"/>
                  <a:t>Tersi: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𝐴</m:t>
                        </m:r>
                        <m:r>
                          <a:rPr lang="tr-TR" sz="2800" b="0" i="1" smtClean="0">
                            <a:latin typeface="Cambria Math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/>
                          </a:rPr>
                          <m:t>1−</m:t>
                        </m:r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tr-TR" sz="2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tr-TR" sz="2800" dirty="0" smtClean="0"/>
              </a:p>
            </p:txBody>
          </p:sp>
        </mc:Choice>
        <mc:Fallback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84" y="4623051"/>
            <a:ext cx="5297016" cy="223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1243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Bulanık Küme İşlemleri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Çocuk yaşta olmayanlar:</a:t>
            </a:r>
          </a:p>
          <a:p>
            <a:pPr lvl="1"/>
            <a:r>
              <a:rPr lang="tr-TR" dirty="0" smtClean="0"/>
              <a:t>0.2/10+0.7/15+1/20+1/25+1/30+1/35+1/40+1/45+1/50+1/55+1/60+1/65+1/70+1/75+1/80</a:t>
            </a:r>
          </a:p>
          <a:p>
            <a:r>
              <a:rPr lang="tr-TR" dirty="0" smtClean="0"/>
              <a:t>Genç veya orta yaşta olanlar:</a:t>
            </a:r>
          </a:p>
          <a:p>
            <a:pPr lvl="1"/>
            <a:r>
              <a:rPr lang="tr-TR" dirty="0" smtClean="0"/>
              <a:t>0.3/15+0.8/20+1/25+0.8/30+0.8/35+1/40+1/45+0.8/50+0.5/55+0.2/60</a:t>
            </a:r>
          </a:p>
          <a:p>
            <a:r>
              <a:rPr lang="tr-TR" dirty="0" smtClean="0"/>
              <a:t>Orta yaşlı ve yaşlı sayılabilecekler</a:t>
            </a:r>
          </a:p>
          <a:p>
            <a:pPr lvl="1"/>
            <a:r>
              <a:rPr lang="tr-TR" dirty="0" smtClean="0"/>
              <a:t>0.2/45+0.4/50+0.5/55+0.2/60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40670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Üyelik fonksiyonları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Üçgen (</a:t>
            </a:r>
            <a:r>
              <a:rPr lang="tr-TR" sz="2400" dirty="0" err="1" smtClean="0"/>
              <a:t>Triangular</a:t>
            </a:r>
            <a:r>
              <a:rPr lang="tr-TR" sz="2400" dirty="0" smtClean="0"/>
              <a:t>) Şeklinde Üyelik Fonksiyonu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smtClean="0"/>
              <a:t>Yamuk </a:t>
            </a:r>
            <a:r>
              <a:rPr lang="tr-TR" sz="2400" dirty="0" smtClean="0"/>
              <a:t>(</a:t>
            </a:r>
            <a:r>
              <a:rPr lang="tr-TR" sz="2400" dirty="0" err="1" smtClean="0"/>
              <a:t>Trapezoidal</a:t>
            </a:r>
            <a:r>
              <a:rPr lang="tr-TR" sz="2400" dirty="0" smtClean="0"/>
              <a:t>) Şeklinde Üyelik Fonksiyonu</a:t>
            </a:r>
            <a:endParaRPr lang="tr-TR" sz="2400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204864"/>
            <a:ext cx="4945785" cy="21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646922"/>
            <a:ext cx="5135661" cy="2211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Üyelik fonksiyonları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Çan Eğrisi Şeklinde Üyelik Fonksiyonu</a:t>
            </a:r>
            <a:endParaRPr lang="tr-TR" dirty="0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48880"/>
            <a:ext cx="60293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Üyelik fonksiyonları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Çan Eğrisi Şeklinde Üyelik Fonksiyonu</a:t>
            </a:r>
            <a:endParaRPr lang="tr-TR" dirty="0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60417" name="Object 1"/>
          <p:cNvGraphicFramePr>
            <a:graphicFrameLocks noChangeAspect="1"/>
          </p:cNvGraphicFramePr>
          <p:nvPr/>
        </p:nvGraphicFramePr>
        <p:xfrm>
          <a:off x="3203848" y="2564904"/>
          <a:ext cx="2800350" cy="1447800"/>
        </p:xfrm>
        <a:graphic>
          <a:graphicData uri="http://schemas.openxmlformats.org/presentationml/2006/ole">
            <p:oleObj spid="_x0000_s60417" r:id="rId3" imgW="2804878" imgH="1451220" progId="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1265</Words>
  <Application>Microsoft Office PowerPoint</Application>
  <PresentationFormat>Ekran Gösterisi (4:3)</PresentationFormat>
  <Paragraphs>220</Paragraphs>
  <Slides>38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0" baseType="lpstr">
      <vt:lpstr>Ofis Teması</vt:lpstr>
      <vt:lpstr>Denklem</vt:lpstr>
      <vt:lpstr>Bulanık Mantık</vt:lpstr>
      <vt:lpstr>Bulanık Kümeler</vt:lpstr>
      <vt:lpstr>Bulanık Kümeler</vt:lpstr>
      <vt:lpstr>Bulanık Kümeler</vt:lpstr>
      <vt:lpstr>Bulanık Küme İşlemleri</vt:lpstr>
      <vt:lpstr>Bulanık Küme İşlemleri</vt:lpstr>
      <vt:lpstr>Üyelik fonksiyonları</vt:lpstr>
      <vt:lpstr>Üyelik fonksiyonları</vt:lpstr>
      <vt:lpstr>Üyelik fonksiyonları</vt:lpstr>
      <vt:lpstr>Üyelik fonksiyonu özellikleri</vt:lpstr>
      <vt:lpstr>Normal Bulanık Küme</vt:lpstr>
      <vt:lpstr>Dilsel Değişken (Linquistic Variable)</vt:lpstr>
      <vt:lpstr>T(BOY) = {Kısa, Orta, Uzun}</vt:lpstr>
      <vt:lpstr>Bulanık Denetim Sistemleri</vt:lpstr>
      <vt:lpstr>Bulanık Denetim Sistemi</vt:lpstr>
      <vt:lpstr>Bulanık Denetim</vt:lpstr>
      <vt:lpstr>Bulanıklaştırıcı (fuzzifier)</vt:lpstr>
      <vt:lpstr>Kural işletme</vt:lpstr>
      <vt:lpstr>Kural İşletme </vt:lpstr>
      <vt:lpstr>Kural İşletme </vt:lpstr>
      <vt:lpstr>Kural İşletme </vt:lpstr>
      <vt:lpstr>Kural işetme</vt:lpstr>
      <vt:lpstr>Bulanık çıkartım</vt:lpstr>
      <vt:lpstr>Max-min çıkarım (Mamdani’s Method)</vt:lpstr>
      <vt:lpstr>Max-min çıkarım (Mamdani’s Method)</vt:lpstr>
      <vt:lpstr>Örnek</vt:lpstr>
      <vt:lpstr>Üyelikler</vt:lpstr>
      <vt:lpstr>Üyelik Fonksiyonları ve İki Kural Sonucunda Yapılan Çıkarım</vt:lpstr>
      <vt:lpstr>Durulaştırma</vt:lpstr>
      <vt:lpstr>Ağırlık merkezi yöntemi</vt:lpstr>
      <vt:lpstr>Örnek Bulanık Denetleyici</vt:lpstr>
      <vt:lpstr>Örnek Bulanık Denetleyici</vt:lpstr>
      <vt:lpstr>Örnek Bulanık Denetleyici</vt:lpstr>
      <vt:lpstr>Örnek Bulanık Denetleyici</vt:lpstr>
      <vt:lpstr>Örnek Bulanık Denetleyici</vt:lpstr>
      <vt:lpstr>Örnek Bulanık Denetleyici</vt:lpstr>
      <vt:lpstr>Örnek Bulanık Denetleyici</vt:lpstr>
      <vt:lpstr>Örnek Bulanık Denetleyici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info</dc:creator>
  <cp:lastModifiedBy>Sevinc Ilhan</cp:lastModifiedBy>
  <cp:revision>190</cp:revision>
  <dcterms:created xsi:type="dcterms:W3CDTF">2014-03-21T12:50:42Z</dcterms:created>
  <dcterms:modified xsi:type="dcterms:W3CDTF">2014-04-10T10:56:54Z</dcterms:modified>
</cp:coreProperties>
</file>